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2009/3/11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2009/3/11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2009/3/11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2009/3/11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2009/3/11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2009/3/11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2009/3/11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2009/3/11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2009/3/11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2009/3/11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2009/3/11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pPr/>
              <a:t>2009/3/11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714480" y="1214422"/>
            <a:ext cx="714380" cy="35719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smtClean="0"/>
              <a:t>%ah</a:t>
            </a:r>
            <a:endParaRPr kumimoji="1" lang="ja-JP" altLang="en-US" sz="2000" dirty="0"/>
          </a:p>
        </p:txBody>
      </p:sp>
      <p:sp>
        <p:nvSpPr>
          <p:cNvPr id="5" name="正方形/長方形 4"/>
          <p:cNvSpPr/>
          <p:nvPr/>
        </p:nvSpPr>
        <p:spPr>
          <a:xfrm>
            <a:off x="2428860" y="1214422"/>
            <a:ext cx="714380" cy="35719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smtClean="0"/>
              <a:t>%al</a:t>
            </a:r>
            <a:endParaRPr kumimoji="1" lang="ja-JP" altLang="en-US" sz="2000" dirty="0"/>
          </a:p>
        </p:txBody>
      </p:sp>
      <p:sp>
        <p:nvSpPr>
          <p:cNvPr id="6" name="正方形/長方形 5"/>
          <p:cNvSpPr/>
          <p:nvPr/>
        </p:nvSpPr>
        <p:spPr>
          <a:xfrm>
            <a:off x="1714480" y="785794"/>
            <a:ext cx="1428760" cy="35719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smtClean="0"/>
              <a:t>%ax</a:t>
            </a:r>
            <a:endParaRPr kumimoji="1" lang="ja-JP" altLang="en-US" sz="2000" dirty="0"/>
          </a:p>
        </p:txBody>
      </p:sp>
      <p:sp>
        <p:nvSpPr>
          <p:cNvPr id="8" name="正方形/長方形 7"/>
          <p:cNvSpPr/>
          <p:nvPr/>
        </p:nvSpPr>
        <p:spPr>
          <a:xfrm>
            <a:off x="285720" y="357166"/>
            <a:ext cx="2857520" cy="35719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smtClean="0"/>
              <a:t>%</a:t>
            </a:r>
            <a:r>
              <a:rPr kumimoji="1" lang="en-US" altLang="ja-JP" sz="2000" dirty="0" err="1" smtClean="0"/>
              <a:t>eax</a:t>
            </a:r>
            <a:endParaRPr kumimoji="1" lang="ja-JP" altLang="en-US" sz="2000" dirty="0"/>
          </a:p>
        </p:txBody>
      </p:sp>
      <p:grpSp>
        <p:nvGrpSpPr>
          <p:cNvPr id="16" name="グループ化 15"/>
          <p:cNvGrpSpPr/>
          <p:nvPr/>
        </p:nvGrpSpPr>
        <p:grpSpPr>
          <a:xfrm>
            <a:off x="285720" y="1857364"/>
            <a:ext cx="2857520" cy="1214446"/>
            <a:chOff x="285720" y="357166"/>
            <a:chExt cx="2857520" cy="1214446"/>
          </a:xfrm>
        </p:grpSpPr>
        <p:sp>
          <p:nvSpPr>
            <p:cNvPr id="17" name="正方形/長方形 16"/>
            <p:cNvSpPr/>
            <p:nvPr/>
          </p:nvSpPr>
          <p:spPr>
            <a:xfrm>
              <a:off x="1714480" y="1214422"/>
              <a:ext cx="714380" cy="35719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 smtClean="0"/>
                <a:t>%</a:t>
              </a:r>
              <a:r>
                <a:rPr kumimoji="1" lang="en-US" altLang="ja-JP" sz="2000" dirty="0" err="1" smtClean="0"/>
                <a:t>bh</a:t>
              </a:r>
              <a:endParaRPr kumimoji="1" lang="ja-JP" altLang="en-US" sz="2000" dirty="0"/>
            </a:p>
          </p:txBody>
        </p:sp>
        <p:sp>
          <p:nvSpPr>
            <p:cNvPr id="18" name="正方形/長方形 17"/>
            <p:cNvSpPr/>
            <p:nvPr/>
          </p:nvSpPr>
          <p:spPr>
            <a:xfrm>
              <a:off x="2428860" y="1214422"/>
              <a:ext cx="714380" cy="35719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 smtClean="0"/>
                <a:t>%</a:t>
              </a:r>
              <a:r>
                <a:rPr kumimoji="1" lang="en-US" altLang="ja-JP" sz="2000" dirty="0" err="1" smtClean="0"/>
                <a:t>bl</a:t>
              </a:r>
              <a:endParaRPr kumimoji="1" lang="ja-JP" altLang="en-US" sz="2000" dirty="0"/>
            </a:p>
          </p:txBody>
        </p:sp>
        <p:sp>
          <p:nvSpPr>
            <p:cNvPr id="19" name="正方形/長方形 18"/>
            <p:cNvSpPr/>
            <p:nvPr/>
          </p:nvSpPr>
          <p:spPr>
            <a:xfrm>
              <a:off x="1714480" y="785794"/>
              <a:ext cx="1428760" cy="35719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 smtClean="0"/>
                <a:t>%</a:t>
              </a:r>
              <a:r>
                <a:rPr kumimoji="1" lang="en-US" altLang="ja-JP" sz="2000" dirty="0" err="1" smtClean="0"/>
                <a:t>bx</a:t>
              </a:r>
              <a:endParaRPr kumimoji="1" lang="ja-JP" altLang="en-US" sz="2000" dirty="0"/>
            </a:p>
          </p:txBody>
        </p:sp>
        <p:sp>
          <p:nvSpPr>
            <p:cNvPr id="20" name="正方形/長方形 19"/>
            <p:cNvSpPr/>
            <p:nvPr/>
          </p:nvSpPr>
          <p:spPr>
            <a:xfrm>
              <a:off x="285720" y="357166"/>
              <a:ext cx="2857520" cy="35719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 smtClean="0"/>
                <a:t>%</a:t>
              </a:r>
              <a:r>
                <a:rPr kumimoji="1" lang="en-US" altLang="ja-JP" sz="2000" dirty="0" err="1" smtClean="0"/>
                <a:t>ebx</a:t>
              </a:r>
              <a:endParaRPr kumimoji="1" lang="ja-JP" altLang="en-US" sz="2000" dirty="0"/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285720" y="3286124"/>
            <a:ext cx="2857520" cy="1214446"/>
            <a:chOff x="285720" y="357166"/>
            <a:chExt cx="2857520" cy="1214446"/>
          </a:xfrm>
        </p:grpSpPr>
        <p:sp>
          <p:nvSpPr>
            <p:cNvPr id="22" name="正方形/長方形 21"/>
            <p:cNvSpPr/>
            <p:nvPr/>
          </p:nvSpPr>
          <p:spPr>
            <a:xfrm>
              <a:off x="1714480" y="1214422"/>
              <a:ext cx="714380" cy="35719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 smtClean="0"/>
                <a:t>%</a:t>
              </a:r>
              <a:r>
                <a:rPr lang="en-US" altLang="ja-JP" sz="2000" dirty="0" err="1" smtClean="0"/>
                <a:t>c</a:t>
              </a:r>
              <a:r>
                <a:rPr kumimoji="1" lang="en-US" altLang="ja-JP" sz="2000" dirty="0" err="1" smtClean="0"/>
                <a:t>h</a:t>
              </a:r>
              <a:endParaRPr kumimoji="1" lang="ja-JP" altLang="en-US" sz="2000" dirty="0"/>
            </a:p>
          </p:txBody>
        </p:sp>
        <p:sp>
          <p:nvSpPr>
            <p:cNvPr id="23" name="正方形/長方形 22"/>
            <p:cNvSpPr/>
            <p:nvPr/>
          </p:nvSpPr>
          <p:spPr>
            <a:xfrm>
              <a:off x="2428860" y="1214422"/>
              <a:ext cx="714380" cy="35719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 smtClean="0"/>
                <a:t>%</a:t>
              </a:r>
              <a:r>
                <a:rPr lang="en-US" altLang="ja-JP" sz="2000" dirty="0" err="1" smtClean="0"/>
                <a:t>c</a:t>
              </a:r>
              <a:r>
                <a:rPr kumimoji="1" lang="en-US" altLang="ja-JP" sz="2000" dirty="0" err="1" smtClean="0"/>
                <a:t>l</a:t>
              </a:r>
              <a:endParaRPr kumimoji="1" lang="ja-JP" altLang="en-US" sz="2000" dirty="0"/>
            </a:p>
          </p:txBody>
        </p:sp>
        <p:sp>
          <p:nvSpPr>
            <p:cNvPr id="24" name="正方形/長方形 23"/>
            <p:cNvSpPr/>
            <p:nvPr/>
          </p:nvSpPr>
          <p:spPr>
            <a:xfrm>
              <a:off x="1714480" y="785794"/>
              <a:ext cx="1428760" cy="35719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 smtClean="0"/>
                <a:t>%</a:t>
              </a:r>
              <a:r>
                <a:rPr lang="en-US" altLang="ja-JP" sz="2000" dirty="0" err="1" smtClean="0"/>
                <a:t>c</a:t>
              </a:r>
              <a:r>
                <a:rPr kumimoji="1" lang="en-US" altLang="ja-JP" sz="2000" dirty="0" err="1" smtClean="0"/>
                <a:t>x</a:t>
              </a:r>
              <a:endParaRPr kumimoji="1" lang="ja-JP" altLang="en-US" sz="2000" dirty="0"/>
            </a:p>
          </p:txBody>
        </p:sp>
        <p:sp>
          <p:nvSpPr>
            <p:cNvPr id="25" name="正方形/長方形 24"/>
            <p:cNvSpPr/>
            <p:nvPr/>
          </p:nvSpPr>
          <p:spPr>
            <a:xfrm>
              <a:off x="285720" y="357166"/>
              <a:ext cx="2857520" cy="35719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 smtClean="0"/>
                <a:t>%</a:t>
              </a:r>
              <a:r>
                <a:rPr kumimoji="1" lang="en-US" altLang="ja-JP" sz="2000" dirty="0" err="1" smtClean="0"/>
                <a:t>ecx</a:t>
              </a:r>
              <a:endParaRPr kumimoji="1" lang="ja-JP" altLang="en-US" sz="2000" dirty="0"/>
            </a:p>
          </p:txBody>
        </p:sp>
      </p:grpSp>
      <p:grpSp>
        <p:nvGrpSpPr>
          <p:cNvPr id="26" name="グループ化 25"/>
          <p:cNvGrpSpPr/>
          <p:nvPr/>
        </p:nvGrpSpPr>
        <p:grpSpPr>
          <a:xfrm>
            <a:off x="285720" y="4714884"/>
            <a:ext cx="2857520" cy="1214446"/>
            <a:chOff x="285720" y="357166"/>
            <a:chExt cx="2857520" cy="1214446"/>
          </a:xfrm>
        </p:grpSpPr>
        <p:sp>
          <p:nvSpPr>
            <p:cNvPr id="27" name="正方形/長方形 26"/>
            <p:cNvSpPr/>
            <p:nvPr/>
          </p:nvSpPr>
          <p:spPr>
            <a:xfrm>
              <a:off x="1714480" y="1214422"/>
              <a:ext cx="714380" cy="35719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 smtClean="0"/>
                <a:t>%</a:t>
              </a:r>
              <a:r>
                <a:rPr lang="en-US" altLang="ja-JP" sz="2000" dirty="0" smtClean="0"/>
                <a:t>d</a:t>
              </a:r>
              <a:r>
                <a:rPr kumimoji="1" lang="en-US" altLang="ja-JP" sz="2000" dirty="0" smtClean="0"/>
                <a:t>h</a:t>
              </a:r>
              <a:endParaRPr kumimoji="1" lang="ja-JP" altLang="en-US" sz="2000" dirty="0"/>
            </a:p>
          </p:txBody>
        </p:sp>
        <p:sp>
          <p:nvSpPr>
            <p:cNvPr id="28" name="正方形/長方形 27"/>
            <p:cNvSpPr/>
            <p:nvPr/>
          </p:nvSpPr>
          <p:spPr>
            <a:xfrm>
              <a:off x="2428860" y="1214422"/>
              <a:ext cx="714380" cy="35719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 smtClean="0"/>
                <a:t>%</a:t>
              </a:r>
              <a:r>
                <a:rPr lang="en-US" altLang="ja-JP" sz="2000" dirty="0" smtClean="0"/>
                <a:t>d</a:t>
              </a:r>
              <a:r>
                <a:rPr kumimoji="1" lang="en-US" altLang="ja-JP" sz="2000" dirty="0" smtClean="0"/>
                <a:t>l</a:t>
              </a:r>
              <a:endParaRPr kumimoji="1" lang="ja-JP" altLang="en-US" sz="2000" dirty="0"/>
            </a:p>
          </p:txBody>
        </p:sp>
        <p:sp>
          <p:nvSpPr>
            <p:cNvPr id="29" name="正方形/長方形 28"/>
            <p:cNvSpPr/>
            <p:nvPr/>
          </p:nvSpPr>
          <p:spPr>
            <a:xfrm>
              <a:off x="1714480" y="785794"/>
              <a:ext cx="1428760" cy="35719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 smtClean="0"/>
                <a:t>%</a:t>
              </a:r>
              <a:r>
                <a:rPr lang="en-US" altLang="ja-JP" sz="2000" dirty="0" err="1" smtClean="0"/>
                <a:t>d</a:t>
              </a:r>
              <a:r>
                <a:rPr kumimoji="1" lang="en-US" altLang="ja-JP" sz="2000" dirty="0" err="1" smtClean="0"/>
                <a:t>x</a:t>
              </a:r>
              <a:endParaRPr kumimoji="1" lang="ja-JP" altLang="en-US" sz="2000" dirty="0"/>
            </a:p>
          </p:txBody>
        </p:sp>
        <p:sp>
          <p:nvSpPr>
            <p:cNvPr id="30" name="正方形/長方形 29"/>
            <p:cNvSpPr/>
            <p:nvPr/>
          </p:nvSpPr>
          <p:spPr>
            <a:xfrm>
              <a:off x="285720" y="357166"/>
              <a:ext cx="2857520" cy="35719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 smtClean="0"/>
                <a:t>%</a:t>
              </a:r>
              <a:r>
                <a:rPr kumimoji="1" lang="en-US" altLang="ja-JP" sz="2000" dirty="0" err="1" smtClean="0"/>
                <a:t>edx</a:t>
              </a:r>
              <a:endParaRPr kumimoji="1" lang="ja-JP" altLang="en-US" sz="2000" dirty="0"/>
            </a:p>
          </p:txBody>
        </p:sp>
      </p:grpSp>
      <p:grpSp>
        <p:nvGrpSpPr>
          <p:cNvPr id="51" name="グループ化 50"/>
          <p:cNvGrpSpPr/>
          <p:nvPr/>
        </p:nvGrpSpPr>
        <p:grpSpPr>
          <a:xfrm>
            <a:off x="3428992" y="357166"/>
            <a:ext cx="2857520" cy="785818"/>
            <a:chOff x="3428992" y="357166"/>
            <a:chExt cx="2857520" cy="785818"/>
          </a:xfrm>
        </p:grpSpPr>
        <p:sp>
          <p:nvSpPr>
            <p:cNvPr id="34" name="正方形/長方形 33"/>
            <p:cNvSpPr/>
            <p:nvPr/>
          </p:nvSpPr>
          <p:spPr>
            <a:xfrm>
              <a:off x="4857752" y="785794"/>
              <a:ext cx="1428760" cy="35719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 smtClean="0"/>
                <a:t>%sp</a:t>
              </a:r>
              <a:endParaRPr kumimoji="1" lang="ja-JP" altLang="en-US" sz="2000" dirty="0"/>
            </a:p>
          </p:txBody>
        </p:sp>
        <p:sp>
          <p:nvSpPr>
            <p:cNvPr id="35" name="正方形/長方形 34"/>
            <p:cNvSpPr/>
            <p:nvPr/>
          </p:nvSpPr>
          <p:spPr>
            <a:xfrm>
              <a:off x="3428992" y="357166"/>
              <a:ext cx="2857520" cy="35719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 smtClean="0"/>
                <a:t>%</a:t>
              </a:r>
              <a:r>
                <a:rPr kumimoji="1" lang="en-US" altLang="ja-JP" sz="2000" dirty="0" err="1" smtClean="0"/>
                <a:t>esp</a:t>
              </a:r>
              <a:endParaRPr kumimoji="1" lang="ja-JP" altLang="en-US" sz="2000" dirty="0"/>
            </a:p>
          </p:txBody>
        </p:sp>
      </p:grpSp>
      <p:grpSp>
        <p:nvGrpSpPr>
          <p:cNvPr id="52" name="グループ化 51"/>
          <p:cNvGrpSpPr/>
          <p:nvPr/>
        </p:nvGrpSpPr>
        <p:grpSpPr>
          <a:xfrm>
            <a:off x="3428992" y="1285860"/>
            <a:ext cx="2857520" cy="785818"/>
            <a:chOff x="3428992" y="357166"/>
            <a:chExt cx="2857520" cy="785818"/>
          </a:xfrm>
        </p:grpSpPr>
        <p:sp>
          <p:nvSpPr>
            <p:cNvPr id="53" name="正方形/長方形 52"/>
            <p:cNvSpPr/>
            <p:nvPr/>
          </p:nvSpPr>
          <p:spPr>
            <a:xfrm>
              <a:off x="4857752" y="785794"/>
              <a:ext cx="1428760" cy="35719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 smtClean="0"/>
                <a:t>%</a:t>
              </a:r>
              <a:r>
                <a:rPr kumimoji="1" lang="en-US" altLang="ja-JP" sz="2000" dirty="0" err="1" smtClean="0"/>
                <a:t>bp</a:t>
              </a:r>
              <a:endParaRPr kumimoji="1" lang="ja-JP" altLang="en-US" sz="2000" dirty="0"/>
            </a:p>
          </p:txBody>
        </p:sp>
        <p:sp>
          <p:nvSpPr>
            <p:cNvPr id="54" name="正方形/長方形 53"/>
            <p:cNvSpPr/>
            <p:nvPr/>
          </p:nvSpPr>
          <p:spPr>
            <a:xfrm>
              <a:off x="3428992" y="357166"/>
              <a:ext cx="2857520" cy="35719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 smtClean="0"/>
                <a:t>%</a:t>
              </a:r>
              <a:r>
                <a:rPr kumimoji="1" lang="en-US" altLang="ja-JP" sz="2000" dirty="0" err="1" smtClean="0"/>
                <a:t>ebp</a:t>
              </a:r>
              <a:endParaRPr kumimoji="1" lang="ja-JP" altLang="en-US" sz="2000" dirty="0"/>
            </a:p>
          </p:txBody>
        </p:sp>
      </p:grpSp>
      <p:grpSp>
        <p:nvGrpSpPr>
          <p:cNvPr id="55" name="グループ化 54"/>
          <p:cNvGrpSpPr/>
          <p:nvPr/>
        </p:nvGrpSpPr>
        <p:grpSpPr>
          <a:xfrm>
            <a:off x="3428992" y="2214554"/>
            <a:ext cx="2857520" cy="785818"/>
            <a:chOff x="3428992" y="357166"/>
            <a:chExt cx="2857520" cy="785818"/>
          </a:xfrm>
        </p:grpSpPr>
        <p:sp>
          <p:nvSpPr>
            <p:cNvPr id="56" name="正方形/長方形 55"/>
            <p:cNvSpPr/>
            <p:nvPr/>
          </p:nvSpPr>
          <p:spPr>
            <a:xfrm>
              <a:off x="4857752" y="785794"/>
              <a:ext cx="1428760" cy="35719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 smtClean="0"/>
                <a:t>%</a:t>
              </a:r>
              <a:r>
                <a:rPr kumimoji="1" lang="en-US" altLang="ja-JP" sz="2000" dirty="0" err="1" smtClean="0"/>
                <a:t>si</a:t>
              </a:r>
              <a:endParaRPr kumimoji="1" lang="ja-JP" altLang="en-US" sz="2000" dirty="0"/>
            </a:p>
          </p:txBody>
        </p:sp>
        <p:sp>
          <p:nvSpPr>
            <p:cNvPr id="57" name="正方形/長方形 56"/>
            <p:cNvSpPr/>
            <p:nvPr/>
          </p:nvSpPr>
          <p:spPr>
            <a:xfrm>
              <a:off x="3428992" y="357166"/>
              <a:ext cx="2857520" cy="35719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 smtClean="0"/>
                <a:t>%</a:t>
              </a:r>
              <a:r>
                <a:rPr kumimoji="1" lang="en-US" altLang="ja-JP" sz="2000" dirty="0" err="1" smtClean="0"/>
                <a:t>esi</a:t>
              </a:r>
              <a:endParaRPr kumimoji="1" lang="ja-JP" altLang="en-US" sz="2000" dirty="0"/>
            </a:p>
          </p:txBody>
        </p:sp>
      </p:grpSp>
      <p:grpSp>
        <p:nvGrpSpPr>
          <p:cNvPr id="58" name="グループ化 57"/>
          <p:cNvGrpSpPr/>
          <p:nvPr/>
        </p:nvGrpSpPr>
        <p:grpSpPr>
          <a:xfrm>
            <a:off x="3428992" y="3143248"/>
            <a:ext cx="2857520" cy="785818"/>
            <a:chOff x="3428992" y="357166"/>
            <a:chExt cx="2857520" cy="785818"/>
          </a:xfrm>
        </p:grpSpPr>
        <p:sp>
          <p:nvSpPr>
            <p:cNvPr id="59" name="正方形/長方形 58"/>
            <p:cNvSpPr/>
            <p:nvPr/>
          </p:nvSpPr>
          <p:spPr>
            <a:xfrm>
              <a:off x="4857752" y="785794"/>
              <a:ext cx="1428760" cy="35719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 smtClean="0"/>
                <a:t>%</a:t>
              </a:r>
              <a:r>
                <a:rPr kumimoji="1" lang="en-US" altLang="ja-JP" sz="2000" dirty="0" err="1" smtClean="0"/>
                <a:t>di</a:t>
              </a:r>
              <a:endParaRPr kumimoji="1" lang="ja-JP" altLang="en-US" sz="2000" dirty="0"/>
            </a:p>
          </p:txBody>
        </p:sp>
        <p:sp>
          <p:nvSpPr>
            <p:cNvPr id="60" name="正方形/長方形 59"/>
            <p:cNvSpPr/>
            <p:nvPr/>
          </p:nvSpPr>
          <p:spPr>
            <a:xfrm>
              <a:off x="3428992" y="357166"/>
              <a:ext cx="2857520" cy="35719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 smtClean="0"/>
                <a:t>%</a:t>
              </a:r>
              <a:r>
                <a:rPr kumimoji="1" lang="en-US" altLang="ja-JP" sz="2000" dirty="0" err="1" smtClean="0"/>
                <a:t>edi</a:t>
              </a:r>
              <a:endParaRPr kumimoji="1" lang="ja-JP" altLang="en-US" sz="2000" dirty="0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グループ化 54"/>
          <p:cNvGrpSpPr/>
          <p:nvPr/>
        </p:nvGrpSpPr>
        <p:grpSpPr>
          <a:xfrm>
            <a:off x="914400" y="428604"/>
            <a:ext cx="7472698" cy="4451464"/>
            <a:chOff x="914400" y="428604"/>
            <a:chExt cx="7472698" cy="4451464"/>
          </a:xfrm>
        </p:grpSpPr>
        <p:sp>
          <p:nvSpPr>
            <p:cNvPr id="3" name="正方形/長方形 2"/>
            <p:cNvSpPr/>
            <p:nvPr/>
          </p:nvSpPr>
          <p:spPr>
            <a:xfrm>
              <a:off x="4657086" y="1071546"/>
              <a:ext cx="3714776" cy="428628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 smtClean="0"/>
                <a:t>%flags</a:t>
              </a:r>
              <a:endParaRPr kumimoji="1" lang="ja-JP" altLang="en-US" sz="2000" dirty="0"/>
            </a:p>
          </p:txBody>
        </p:sp>
        <p:sp>
          <p:nvSpPr>
            <p:cNvPr id="4" name="正方形/長方形 3"/>
            <p:cNvSpPr/>
            <p:nvPr/>
          </p:nvSpPr>
          <p:spPr>
            <a:xfrm>
              <a:off x="1013748" y="428604"/>
              <a:ext cx="7358114" cy="428628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 smtClean="0"/>
                <a:t>%</a:t>
              </a:r>
              <a:r>
                <a:rPr kumimoji="1" lang="en-US" altLang="ja-JP" sz="2000" dirty="0" err="1" smtClean="0"/>
                <a:t>eflags</a:t>
              </a:r>
              <a:endParaRPr kumimoji="1" lang="ja-JP" altLang="en-US" sz="2000" dirty="0"/>
            </a:p>
          </p:txBody>
        </p:sp>
        <p:sp>
          <p:nvSpPr>
            <p:cNvPr id="1026" name="Text Box 2"/>
            <p:cNvSpPr txBox="1">
              <a:spLocks noChangeArrowheads="1"/>
            </p:cNvSpPr>
            <p:nvPr/>
          </p:nvSpPr>
          <p:spPr bwMode="auto">
            <a:xfrm rot="-5400000">
              <a:off x="7124700" y="2019300"/>
              <a:ext cx="457200" cy="228600"/>
            </a:xfrm>
            <a:prstGeom prst="rect">
              <a:avLst/>
            </a:prstGeom>
            <a:solidFill>
              <a:srgbClr val="FFFF99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horz" wrap="none" lIns="36000" tIns="36000" rIns="36000" bIns="360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AF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027" name="Text Box 3"/>
            <p:cNvSpPr txBox="1">
              <a:spLocks noChangeArrowheads="1"/>
            </p:cNvSpPr>
            <p:nvPr/>
          </p:nvSpPr>
          <p:spPr bwMode="auto">
            <a:xfrm rot="-5400000">
              <a:off x="6896100" y="2019300"/>
              <a:ext cx="457200" cy="228600"/>
            </a:xfrm>
            <a:prstGeom prst="rect">
              <a:avLst/>
            </a:prstGeom>
            <a:solidFill>
              <a:srgbClr val="C0C0C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horz" wrap="none" lIns="36000" tIns="36000" rIns="36000" bIns="360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0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028" name="Text Box 4"/>
            <p:cNvSpPr txBox="1">
              <a:spLocks noChangeArrowheads="1"/>
            </p:cNvSpPr>
            <p:nvPr/>
          </p:nvSpPr>
          <p:spPr bwMode="auto">
            <a:xfrm rot="-5400000">
              <a:off x="6667500" y="2019300"/>
              <a:ext cx="457200" cy="228600"/>
            </a:xfrm>
            <a:prstGeom prst="rect">
              <a:avLst/>
            </a:prstGeom>
            <a:solidFill>
              <a:srgbClr val="FFFF99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horz" wrap="none" lIns="36000" tIns="36000" rIns="36000" bIns="360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ZF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029" name="Text Box 5"/>
            <p:cNvSpPr txBox="1">
              <a:spLocks noChangeArrowheads="1"/>
            </p:cNvSpPr>
            <p:nvPr/>
          </p:nvSpPr>
          <p:spPr bwMode="auto">
            <a:xfrm rot="-5400000">
              <a:off x="5143500" y="1866900"/>
              <a:ext cx="457200" cy="533400"/>
            </a:xfrm>
            <a:prstGeom prst="rect">
              <a:avLst/>
            </a:prstGeom>
            <a:solidFill>
              <a:srgbClr val="CCFF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horz" wrap="none" lIns="36000" tIns="36000" rIns="36000" bIns="360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IOPL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030" name="Text Box 6"/>
            <p:cNvSpPr txBox="1">
              <a:spLocks noChangeArrowheads="1"/>
            </p:cNvSpPr>
            <p:nvPr/>
          </p:nvSpPr>
          <p:spPr bwMode="auto">
            <a:xfrm rot="-5400000">
              <a:off x="8039100" y="2019300"/>
              <a:ext cx="457200" cy="228600"/>
            </a:xfrm>
            <a:prstGeom prst="rect">
              <a:avLst/>
            </a:prstGeom>
            <a:solidFill>
              <a:srgbClr val="FFFF99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horz" wrap="none" lIns="36000" tIns="36000" rIns="36000" bIns="360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CF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031" name="Text Box 7"/>
            <p:cNvSpPr txBox="1">
              <a:spLocks noChangeArrowheads="1"/>
            </p:cNvSpPr>
            <p:nvPr/>
          </p:nvSpPr>
          <p:spPr bwMode="auto">
            <a:xfrm rot="-5400000">
              <a:off x="7810500" y="2019300"/>
              <a:ext cx="457200" cy="228600"/>
            </a:xfrm>
            <a:prstGeom prst="rect">
              <a:avLst/>
            </a:prstGeom>
            <a:solidFill>
              <a:srgbClr val="C0C0C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horz" wrap="none" lIns="36000" tIns="36000" rIns="36000" bIns="360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1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032" name="Text Box 8"/>
            <p:cNvSpPr txBox="1">
              <a:spLocks noChangeArrowheads="1"/>
            </p:cNvSpPr>
            <p:nvPr/>
          </p:nvSpPr>
          <p:spPr bwMode="auto">
            <a:xfrm rot="-5400000">
              <a:off x="7581900" y="2019300"/>
              <a:ext cx="457200" cy="228600"/>
            </a:xfrm>
            <a:prstGeom prst="rect">
              <a:avLst/>
            </a:prstGeom>
            <a:solidFill>
              <a:srgbClr val="FFFF99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horz" wrap="none" lIns="36000" tIns="36000" rIns="36000" bIns="360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PF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033" name="Text Box 9"/>
            <p:cNvSpPr txBox="1">
              <a:spLocks noChangeArrowheads="1"/>
            </p:cNvSpPr>
            <p:nvPr/>
          </p:nvSpPr>
          <p:spPr bwMode="auto">
            <a:xfrm rot="-5400000">
              <a:off x="7353300" y="2019300"/>
              <a:ext cx="457200" cy="228600"/>
            </a:xfrm>
            <a:prstGeom prst="rect">
              <a:avLst/>
            </a:prstGeom>
            <a:solidFill>
              <a:srgbClr val="C0C0C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horz" wrap="none" lIns="36000" tIns="36000" rIns="36000" bIns="360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0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034" name="Text Box 10"/>
            <p:cNvSpPr txBox="1">
              <a:spLocks noChangeArrowheads="1"/>
            </p:cNvSpPr>
            <p:nvPr/>
          </p:nvSpPr>
          <p:spPr bwMode="auto">
            <a:xfrm rot="-5400000">
              <a:off x="6438900" y="2019300"/>
              <a:ext cx="457200" cy="228600"/>
            </a:xfrm>
            <a:prstGeom prst="rect">
              <a:avLst/>
            </a:prstGeom>
            <a:solidFill>
              <a:srgbClr val="FFFF99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horz" wrap="none" lIns="36000" tIns="36000" rIns="36000" bIns="360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SF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035" name="Text Box 11"/>
            <p:cNvSpPr txBox="1">
              <a:spLocks noChangeArrowheads="1"/>
            </p:cNvSpPr>
            <p:nvPr/>
          </p:nvSpPr>
          <p:spPr bwMode="auto">
            <a:xfrm rot="-5400000">
              <a:off x="6210300" y="2019300"/>
              <a:ext cx="457200" cy="228600"/>
            </a:xfrm>
            <a:prstGeom prst="rect">
              <a:avLst/>
            </a:prstGeom>
            <a:solidFill>
              <a:srgbClr val="FFFF99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horz" wrap="none" lIns="36000" tIns="36000" rIns="36000" bIns="360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TF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036" name="Text Box 12"/>
            <p:cNvSpPr txBox="1">
              <a:spLocks noChangeArrowheads="1"/>
            </p:cNvSpPr>
            <p:nvPr/>
          </p:nvSpPr>
          <p:spPr bwMode="auto">
            <a:xfrm rot="-5400000">
              <a:off x="5981700" y="2019300"/>
              <a:ext cx="457200" cy="228600"/>
            </a:xfrm>
            <a:prstGeom prst="rect">
              <a:avLst/>
            </a:prstGeom>
            <a:solidFill>
              <a:srgbClr val="FFFF99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horz" wrap="none" lIns="36000" tIns="36000" rIns="36000" bIns="360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IF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037" name="Text Box 13"/>
            <p:cNvSpPr txBox="1">
              <a:spLocks noChangeArrowheads="1"/>
            </p:cNvSpPr>
            <p:nvPr/>
          </p:nvSpPr>
          <p:spPr bwMode="auto">
            <a:xfrm rot="-5400000">
              <a:off x="5753100" y="2019300"/>
              <a:ext cx="457200" cy="228600"/>
            </a:xfrm>
            <a:prstGeom prst="rect">
              <a:avLst/>
            </a:prstGeom>
            <a:solidFill>
              <a:srgbClr val="FF99CC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horz" wrap="none" lIns="36000" tIns="36000" rIns="36000" bIns="360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DF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038" name="Text Box 14"/>
            <p:cNvSpPr txBox="1">
              <a:spLocks noChangeArrowheads="1"/>
            </p:cNvSpPr>
            <p:nvPr/>
          </p:nvSpPr>
          <p:spPr bwMode="auto">
            <a:xfrm rot="-5400000">
              <a:off x="5524500" y="2019300"/>
              <a:ext cx="457200" cy="228600"/>
            </a:xfrm>
            <a:prstGeom prst="rect">
              <a:avLst/>
            </a:prstGeom>
            <a:solidFill>
              <a:srgbClr val="FFFF99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horz" wrap="none" lIns="36000" tIns="36000" rIns="36000" bIns="360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OF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039" name="Text Box 15"/>
            <p:cNvSpPr txBox="1">
              <a:spLocks noChangeArrowheads="1"/>
            </p:cNvSpPr>
            <p:nvPr/>
          </p:nvSpPr>
          <p:spPr bwMode="auto">
            <a:xfrm rot="-5400000">
              <a:off x="4762500" y="2019300"/>
              <a:ext cx="457200" cy="228600"/>
            </a:xfrm>
            <a:prstGeom prst="rect">
              <a:avLst/>
            </a:prstGeom>
            <a:solidFill>
              <a:srgbClr val="CCFF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horz" wrap="none" lIns="36000" tIns="36000" rIns="36000" bIns="360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NT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040" name="Text Box 16"/>
            <p:cNvSpPr txBox="1">
              <a:spLocks noChangeArrowheads="1"/>
            </p:cNvSpPr>
            <p:nvPr/>
          </p:nvSpPr>
          <p:spPr bwMode="auto">
            <a:xfrm rot="-5400000">
              <a:off x="4533900" y="2019300"/>
              <a:ext cx="457200" cy="228600"/>
            </a:xfrm>
            <a:prstGeom prst="rect">
              <a:avLst/>
            </a:prstGeom>
            <a:solidFill>
              <a:srgbClr val="C0C0C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horz" wrap="none" lIns="36000" tIns="36000" rIns="36000" bIns="360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0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041" name="Text Box 17"/>
            <p:cNvSpPr txBox="1">
              <a:spLocks noChangeArrowheads="1"/>
            </p:cNvSpPr>
            <p:nvPr/>
          </p:nvSpPr>
          <p:spPr bwMode="auto">
            <a:xfrm rot="-5400000">
              <a:off x="4305300" y="2019300"/>
              <a:ext cx="457200" cy="228600"/>
            </a:xfrm>
            <a:prstGeom prst="rect">
              <a:avLst/>
            </a:prstGeom>
            <a:solidFill>
              <a:srgbClr val="CCFF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horz" wrap="none" lIns="36000" tIns="36000" rIns="36000" bIns="360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RF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042" name="Text Box 18"/>
            <p:cNvSpPr txBox="1">
              <a:spLocks noChangeArrowheads="1"/>
            </p:cNvSpPr>
            <p:nvPr/>
          </p:nvSpPr>
          <p:spPr bwMode="auto">
            <a:xfrm rot="-5400000">
              <a:off x="4076700" y="2019300"/>
              <a:ext cx="457200" cy="228600"/>
            </a:xfrm>
            <a:prstGeom prst="rect">
              <a:avLst/>
            </a:prstGeom>
            <a:solidFill>
              <a:srgbClr val="CCFF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horz" wrap="none" lIns="36000" tIns="36000" rIns="36000" bIns="360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VM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043" name="Text Box 19"/>
            <p:cNvSpPr txBox="1">
              <a:spLocks noChangeArrowheads="1"/>
            </p:cNvSpPr>
            <p:nvPr/>
          </p:nvSpPr>
          <p:spPr bwMode="auto">
            <a:xfrm rot="-5400000">
              <a:off x="3848100" y="2019300"/>
              <a:ext cx="457200" cy="228600"/>
            </a:xfrm>
            <a:prstGeom prst="rect">
              <a:avLst/>
            </a:prstGeom>
            <a:solidFill>
              <a:srgbClr val="CCFF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horz" wrap="none" lIns="36000" tIns="36000" rIns="36000" bIns="360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AC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044" name="Text Box 20"/>
            <p:cNvSpPr txBox="1">
              <a:spLocks noChangeArrowheads="1"/>
            </p:cNvSpPr>
            <p:nvPr/>
          </p:nvSpPr>
          <p:spPr bwMode="auto">
            <a:xfrm rot="-5400000">
              <a:off x="3619500" y="2019300"/>
              <a:ext cx="457200" cy="228600"/>
            </a:xfrm>
            <a:prstGeom prst="rect">
              <a:avLst/>
            </a:prstGeom>
            <a:solidFill>
              <a:srgbClr val="CCFF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horz" wrap="none" lIns="36000" tIns="36000" rIns="36000" bIns="360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VIF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045" name="Text Box 21"/>
            <p:cNvSpPr txBox="1">
              <a:spLocks noChangeArrowheads="1"/>
            </p:cNvSpPr>
            <p:nvPr/>
          </p:nvSpPr>
          <p:spPr bwMode="auto">
            <a:xfrm rot="-5400000">
              <a:off x="3390900" y="2019300"/>
              <a:ext cx="457200" cy="228600"/>
            </a:xfrm>
            <a:prstGeom prst="rect">
              <a:avLst/>
            </a:prstGeom>
            <a:solidFill>
              <a:srgbClr val="CCFF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horz" wrap="none" lIns="36000" tIns="36000" rIns="36000" bIns="360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VIP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046" name="Text Box 22"/>
            <p:cNvSpPr txBox="1">
              <a:spLocks noChangeArrowheads="1"/>
            </p:cNvSpPr>
            <p:nvPr/>
          </p:nvSpPr>
          <p:spPr bwMode="auto">
            <a:xfrm rot="-5400000">
              <a:off x="3162300" y="2019300"/>
              <a:ext cx="457200" cy="228600"/>
            </a:xfrm>
            <a:prstGeom prst="rect">
              <a:avLst/>
            </a:prstGeom>
            <a:solidFill>
              <a:srgbClr val="CCFF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horz" wrap="none" lIns="36000" tIns="36000" rIns="36000" bIns="360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ID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047" name="Text Box 23"/>
            <p:cNvSpPr txBox="1">
              <a:spLocks noChangeArrowheads="1"/>
            </p:cNvSpPr>
            <p:nvPr/>
          </p:nvSpPr>
          <p:spPr bwMode="auto">
            <a:xfrm rot="-5400000">
              <a:off x="2933700" y="2019300"/>
              <a:ext cx="457200" cy="228600"/>
            </a:xfrm>
            <a:prstGeom prst="rect">
              <a:avLst/>
            </a:prstGeom>
            <a:solidFill>
              <a:srgbClr val="C0C0C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horz" wrap="none" lIns="36000" tIns="36000" rIns="36000" bIns="360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0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048" name="Text Box 24"/>
            <p:cNvSpPr txBox="1">
              <a:spLocks noChangeArrowheads="1"/>
            </p:cNvSpPr>
            <p:nvPr/>
          </p:nvSpPr>
          <p:spPr bwMode="auto">
            <a:xfrm rot="-5400000">
              <a:off x="2705100" y="2019300"/>
              <a:ext cx="457200" cy="228600"/>
            </a:xfrm>
            <a:prstGeom prst="rect">
              <a:avLst/>
            </a:prstGeom>
            <a:solidFill>
              <a:srgbClr val="C0C0C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horz" wrap="none" lIns="36000" tIns="36000" rIns="36000" bIns="360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0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049" name="Text Box 25"/>
            <p:cNvSpPr txBox="1">
              <a:spLocks noChangeArrowheads="1"/>
            </p:cNvSpPr>
            <p:nvPr/>
          </p:nvSpPr>
          <p:spPr bwMode="auto">
            <a:xfrm rot="-5400000">
              <a:off x="2476500" y="2019300"/>
              <a:ext cx="457200" cy="228600"/>
            </a:xfrm>
            <a:prstGeom prst="rect">
              <a:avLst/>
            </a:prstGeom>
            <a:solidFill>
              <a:srgbClr val="C0C0C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horz" wrap="none" lIns="36000" tIns="36000" rIns="36000" bIns="360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0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050" name="Text Box 26"/>
            <p:cNvSpPr txBox="1">
              <a:spLocks noChangeArrowheads="1"/>
            </p:cNvSpPr>
            <p:nvPr/>
          </p:nvSpPr>
          <p:spPr bwMode="auto">
            <a:xfrm rot="-5400000">
              <a:off x="2247900" y="2019300"/>
              <a:ext cx="457200" cy="228600"/>
            </a:xfrm>
            <a:prstGeom prst="rect">
              <a:avLst/>
            </a:prstGeom>
            <a:solidFill>
              <a:srgbClr val="C0C0C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horz" wrap="none" lIns="36000" tIns="36000" rIns="36000" bIns="360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0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051" name="Text Box 27"/>
            <p:cNvSpPr txBox="1">
              <a:spLocks noChangeArrowheads="1"/>
            </p:cNvSpPr>
            <p:nvPr/>
          </p:nvSpPr>
          <p:spPr bwMode="auto">
            <a:xfrm rot="-5400000">
              <a:off x="2019300" y="2019300"/>
              <a:ext cx="457200" cy="228600"/>
            </a:xfrm>
            <a:prstGeom prst="rect">
              <a:avLst/>
            </a:prstGeom>
            <a:solidFill>
              <a:srgbClr val="C0C0C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horz" wrap="none" lIns="36000" tIns="36000" rIns="36000" bIns="360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0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052" name="Text Box 28"/>
            <p:cNvSpPr txBox="1">
              <a:spLocks noChangeArrowheads="1"/>
            </p:cNvSpPr>
            <p:nvPr/>
          </p:nvSpPr>
          <p:spPr bwMode="auto">
            <a:xfrm rot="-5400000">
              <a:off x="1790700" y="2019300"/>
              <a:ext cx="457200" cy="228600"/>
            </a:xfrm>
            <a:prstGeom prst="rect">
              <a:avLst/>
            </a:prstGeom>
            <a:solidFill>
              <a:srgbClr val="C0C0C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horz" wrap="none" lIns="36000" tIns="36000" rIns="36000" bIns="360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0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053" name="Text Box 29"/>
            <p:cNvSpPr txBox="1">
              <a:spLocks noChangeArrowheads="1"/>
            </p:cNvSpPr>
            <p:nvPr/>
          </p:nvSpPr>
          <p:spPr bwMode="auto">
            <a:xfrm rot="-5400000">
              <a:off x="1562100" y="2019300"/>
              <a:ext cx="457200" cy="228600"/>
            </a:xfrm>
            <a:prstGeom prst="rect">
              <a:avLst/>
            </a:prstGeom>
            <a:solidFill>
              <a:srgbClr val="C0C0C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horz" wrap="none" lIns="36000" tIns="36000" rIns="36000" bIns="360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0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054" name="Text Box 30"/>
            <p:cNvSpPr txBox="1">
              <a:spLocks noChangeArrowheads="1"/>
            </p:cNvSpPr>
            <p:nvPr/>
          </p:nvSpPr>
          <p:spPr bwMode="auto">
            <a:xfrm rot="-5400000">
              <a:off x="1333500" y="2019300"/>
              <a:ext cx="457200" cy="228600"/>
            </a:xfrm>
            <a:prstGeom prst="rect">
              <a:avLst/>
            </a:prstGeom>
            <a:solidFill>
              <a:srgbClr val="C0C0C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horz" wrap="none" lIns="36000" tIns="36000" rIns="36000" bIns="360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0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055" name="Text Box 31"/>
            <p:cNvSpPr txBox="1">
              <a:spLocks noChangeArrowheads="1"/>
            </p:cNvSpPr>
            <p:nvPr/>
          </p:nvSpPr>
          <p:spPr bwMode="auto">
            <a:xfrm rot="-5400000">
              <a:off x="1104900" y="2019300"/>
              <a:ext cx="457200" cy="228600"/>
            </a:xfrm>
            <a:prstGeom prst="rect">
              <a:avLst/>
            </a:prstGeom>
            <a:solidFill>
              <a:srgbClr val="C0C0C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horz" wrap="none" lIns="36000" tIns="36000" rIns="36000" bIns="360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0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056" name="Text Box 32"/>
            <p:cNvSpPr txBox="1">
              <a:spLocks noChangeArrowheads="1"/>
            </p:cNvSpPr>
            <p:nvPr/>
          </p:nvSpPr>
          <p:spPr bwMode="auto">
            <a:xfrm rot="-5400000">
              <a:off x="876300" y="2019300"/>
              <a:ext cx="457200" cy="228600"/>
            </a:xfrm>
            <a:prstGeom prst="rect">
              <a:avLst/>
            </a:prstGeom>
            <a:solidFill>
              <a:srgbClr val="C0C0C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horz" wrap="none" lIns="36000" tIns="36000" rIns="36000" bIns="360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0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057" name="Text Box 33"/>
            <p:cNvSpPr txBox="1">
              <a:spLocks noChangeArrowheads="1"/>
            </p:cNvSpPr>
            <p:nvPr/>
          </p:nvSpPr>
          <p:spPr bwMode="auto">
            <a:xfrm>
              <a:off x="914400" y="1622425"/>
              <a:ext cx="7470775" cy="27463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31 30 29  28  27 26 25  24  23 22  21 20 19  18 17 16  15 14  13 12   11 10    9   8   7   6   5   4    3   2    1   0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058" name="Text Box 34"/>
            <p:cNvSpPr txBox="1">
              <a:spLocks noChangeArrowheads="1"/>
            </p:cNvSpPr>
            <p:nvPr/>
          </p:nvSpPr>
          <p:spPr bwMode="auto">
            <a:xfrm rot="-5400000">
              <a:off x="885800" y="4400556"/>
              <a:ext cx="457200" cy="228600"/>
            </a:xfrm>
            <a:prstGeom prst="rect">
              <a:avLst/>
            </a:prstGeom>
            <a:solidFill>
              <a:srgbClr val="C0C0C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eaVert" wrap="none" lIns="36000" tIns="36000" rIns="36000" bIns="360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059" name="Text Box 35"/>
            <p:cNvSpPr txBox="1">
              <a:spLocks noChangeArrowheads="1"/>
            </p:cNvSpPr>
            <p:nvPr/>
          </p:nvSpPr>
          <p:spPr bwMode="auto">
            <a:xfrm rot="-5400000">
              <a:off x="885800" y="3829052"/>
              <a:ext cx="457200" cy="228600"/>
            </a:xfrm>
            <a:prstGeom prst="rect">
              <a:avLst/>
            </a:prstGeom>
            <a:solidFill>
              <a:srgbClr val="CCFF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eaVert" wrap="none" lIns="36000" tIns="36000" rIns="36000" bIns="360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060" name="Text Box 36"/>
            <p:cNvSpPr txBox="1">
              <a:spLocks noChangeArrowheads="1"/>
            </p:cNvSpPr>
            <p:nvPr/>
          </p:nvSpPr>
          <p:spPr bwMode="auto">
            <a:xfrm rot="-5400000">
              <a:off x="885800" y="3257548"/>
              <a:ext cx="457200" cy="228600"/>
            </a:xfrm>
            <a:prstGeom prst="rect">
              <a:avLst/>
            </a:prstGeom>
            <a:solidFill>
              <a:srgbClr val="FF99CC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eaVert" wrap="none" lIns="36000" tIns="36000" rIns="36000" bIns="360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061" name="Text Box 37"/>
            <p:cNvSpPr txBox="1">
              <a:spLocks noChangeArrowheads="1"/>
            </p:cNvSpPr>
            <p:nvPr/>
          </p:nvSpPr>
          <p:spPr bwMode="auto">
            <a:xfrm rot="-5400000">
              <a:off x="885800" y="2686044"/>
              <a:ext cx="457200" cy="228600"/>
            </a:xfrm>
            <a:prstGeom prst="rect">
              <a:avLst/>
            </a:prstGeom>
            <a:solidFill>
              <a:srgbClr val="FFFF99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eaVert" wrap="none" lIns="36000" tIns="36000" rIns="36000" bIns="360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41" name="テキスト ボックス 40"/>
            <p:cNvSpPr txBox="1"/>
            <p:nvPr/>
          </p:nvSpPr>
          <p:spPr>
            <a:xfrm>
              <a:off x="1357290" y="2643182"/>
              <a:ext cx="11389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status flag</a:t>
              </a:r>
              <a:endParaRPr kumimoji="1" lang="ja-JP" altLang="en-US" dirty="0"/>
            </a:p>
          </p:txBody>
        </p:sp>
        <p:sp>
          <p:nvSpPr>
            <p:cNvPr id="42" name="テキスト ボックス 41"/>
            <p:cNvSpPr txBox="1"/>
            <p:nvPr/>
          </p:nvSpPr>
          <p:spPr>
            <a:xfrm>
              <a:off x="1357290" y="3202544"/>
              <a:ext cx="12461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control flag</a:t>
              </a:r>
              <a:endParaRPr kumimoji="1" lang="ja-JP" altLang="en-US" dirty="0"/>
            </a:p>
          </p:txBody>
        </p:sp>
        <p:sp>
          <p:nvSpPr>
            <p:cNvPr id="43" name="テキスト ボックス 42"/>
            <p:cNvSpPr txBox="1"/>
            <p:nvPr/>
          </p:nvSpPr>
          <p:spPr>
            <a:xfrm>
              <a:off x="1357290" y="3761906"/>
              <a:ext cx="12296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system flag</a:t>
              </a:r>
              <a:endParaRPr kumimoji="1" lang="ja-JP" altLang="en-US" dirty="0"/>
            </a:p>
          </p:txBody>
        </p:sp>
        <p:sp>
          <p:nvSpPr>
            <p:cNvPr id="44" name="テキスト ボックス 43"/>
            <p:cNvSpPr txBox="1"/>
            <p:nvPr/>
          </p:nvSpPr>
          <p:spPr>
            <a:xfrm>
              <a:off x="1357290" y="4321268"/>
              <a:ext cx="10038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reserved</a:t>
              </a:r>
              <a:endParaRPr kumimoji="1" lang="ja-JP" altLang="en-US" dirty="0"/>
            </a:p>
          </p:txBody>
        </p:sp>
        <p:cxnSp>
          <p:nvCxnSpPr>
            <p:cNvPr id="46" name="直線コネクタ 45"/>
            <p:cNvCxnSpPr/>
            <p:nvPr/>
          </p:nvCxnSpPr>
          <p:spPr>
            <a:xfrm rot="5400000">
              <a:off x="464315" y="1393017"/>
              <a:ext cx="107157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線コネクタ 46"/>
            <p:cNvCxnSpPr/>
            <p:nvPr/>
          </p:nvCxnSpPr>
          <p:spPr>
            <a:xfrm rot="5400000">
              <a:off x="4108447" y="1392223"/>
              <a:ext cx="107157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線コネクタ 47"/>
            <p:cNvCxnSpPr/>
            <p:nvPr/>
          </p:nvCxnSpPr>
          <p:spPr>
            <a:xfrm rot="5400000">
              <a:off x="7850519" y="1391429"/>
              <a:ext cx="107157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テキスト ボックス 48"/>
            <p:cNvSpPr txBox="1"/>
            <p:nvPr/>
          </p:nvSpPr>
          <p:spPr>
            <a:xfrm>
              <a:off x="3643306" y="2571744"/>
              <a:ext cx="2569101" cy="23083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kumimoji="1" lang="en-US" altLang="ja-JP" dirty="0" smtClean="0"/>
                <a:t>OF  overflow flag</a:t>
              </a:r>
            </a:p>
            <a:p>
              <a:pPr>
                <a:buFont typeface="Arial" pitchFamily="34" charset="0"/>
                <a:buChar char="•"/>
              </a:pPr>
              <a:r>
                <a:rPr lang="en-US" altLang="ja-JP" dirty="0" smtClean="0"/>
                <a:t>IF    interrupt enable flag</a:t>
              </a:r>
            </a:p>
            <a:p>
              <a:pPr>
                <a:buFont typeface="Arial" pitchFamily="34" charset="0"/>
                <a:buChar char="•"/>
              </a:pPr>
              <a:r>
                <a:rPr kumimoji="1" lang="en-US" altLang="ja-JP" dirty="0" smtClean="0"/>
                <a:t>TF   trap flag</a:t>
              </a:r>
            </a:p>
            <a:p>
              <a:pPr>
                <a:buFont typeface="Arial" pitchFamily="34" charset="0"/>
                <a:buChar char="•"/>
              </a:pPr>
              <a:r>
                <a:rPr lang="en-US" altLang="ja-JP" dirty="0" smtClean="0"/>
                <a:t>SF  sign flag</a:t>
              </a:r>
            </a:p>
            <a:p>
              <a:pPr>
                <a:buFont typeface="Arial" pitchFamily="34" charset="0"/>
                <a:buChar char="•"/>
              </a:pPr>
              <a:r>
                <a:rPr kumimoji="1" lang="en-US" altLang="ja-JP" dirty="0" smtClean="0"/>
                <a:t>ZF  zero flag</a:t>
              </a:r>
            </a:p>
            <a:p>
              <a:pPr>
                <a:buFont typeface="Arial" pitchFamily="34" charset="0"/>
                <a:buChar char="•"/>
              </a:pPr>
              <a:r>
                <a:rPr lang="en-US" altLang="ja-JP" dirty="0" smtClean="0"/>
                <a:t>AF  adjust flag</a:t>
              </a:r>
            </a:p>
            <a:p>
              <a:pPr>
                <a:buFont typeface="Arial" pitchFamily="34" charset="0"/>
                <a:buChar char="•"/>
              </a:pPr>
              <a:r>
                <a:rPr kumimoji="1" lang="en-US" altLang="ja-JP" dirty="0" smtClean="0"/>
                <a:t>PF  parity flag</a:t>
              </a:r>
            </a:p>
            <a:p>
              <a:pPr>
                <a:buFont typeface="Arial" pitchFamily="34" charset="0"/>
                <a:buChar char="•"/>
              </a:pPr>
              <a:r>
                <a:rPr lang="en-US" altLang="ja-JP" dirty="0" smtClean="0"/>
                <a:t>CF  carry flag</a:t>
              </a:r>
              <a:endParaRPr kumimoji="1" lang="ja-JP" altLang="en-US" dirty="0"/>
            </a:p>
          </p:txBody>
        </p:sp>
        <p:sp>
          <p:nvSpPr>
            <p:cNvPr id="50" name="左大かっこ 49"/>
            <p:cNvSpPr/>
            <p:nvPr/>
          </p:nvSpPr>
          <p:spPr>
            <a:xfrm>
              <a:off x="3500430" y="2643182"/>
              <a:ext cx="142876" cy="2071702"/>
            </a:xfrm>
            <a:prstGeom prst="leftBracket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52" name="カギ線コネクタ 51"/>
            <p:cNvCxnSpPr>
              <a:stCxn id="50" idx="1"/>
              <a:endCxn id="41" idx="3"/>
            </p:cNvCxnSpPr>
            <p:nvPr/>
          </p:nvCxnSpPr>
          <p:spPr>
            <a:xfrm rot="10800000">
              <a:off x="2496256" y="2827849"/>
              <a:ext cx="1004174" cy="851185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/>
          <p:cNvGrpSpPr/>
          <p:nvPr/>
        </p:nvGrpSpPr>
        <p:grpSpPr>
          <a:xfrm>
            <a:off x="357158" y="571480"/>
            <a:ext cx="2857520" cy="1571636"/>
            <a:chOff x="357158" y="571480"/>
            <a:chExt cx="2857520" cy="1571636"/>
          </a:xfrm>
        </p:grpSpPr>
        <p:sp>
          <p:nvSpPr>
            <p:cNvPr id="2" name="正方形/長方形 1"/>
            <p:cNvSpPr/>
            <p:nvPr/>
          </p:nvSpPr>
          <p:spPr>
            <a:xfrm>
              <a:off x="1071538" y="571480"/>
              <a:ext cx="714380" cy="35719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 smtClean="0"/>
                <a:t>%</a:t>
              </a:r>
              <a:r>
                <a:rPr kumimoji="1" lang="en-US" altLang="ja-JP" sz="2000" dirty="0" err="1" smtClean="0"/>
                <a:t>cs</a:t>
              </a:r>
              <a:endParaRPr kumimoji="1" lang="ja-JP" altLang="en-US" sz="2000" dirty="0"/>
            </a:p>
          </p:txBody>
        </p:sp>
        <p:sp>
          <p:nvSpPr>
            <p:cNvPr id="4" name="正方形/長方形 3"/>
            <p:cNvSpPr/>
            <p:nvPr/>
          </p:nvSpPr>
          <p:spPr>
            <a:xfrm>
              <a:off x="357158" y="1285860"/>
              <a:ext cx="1428760" cy="35719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 smtClean="0"/>
                <a:t>%</a:t>
              </a:r>
              <a:r>
                <a:rPr kumimoji="1" lang="en-US" altLang="ja-JP" sz="2000" dirty="0" err="1" smtClean="0"/>
                <a:t>eip</a:t>
              </a:r>
              <a:endParaRPr kumimoji="1" lang="ja-JP" altLang="en-US" sz="2000" dirty="0"/>
            </a:p>
          </p:txBody>
        </p:sp>
        <p:sp>
          <p:nvSpPr>
            <p:cNvPr id="6" name="正方形/長方形 5"/>
            <p:cNvSpPr/>
            <p:nvPr/>
          </p:nvSpPr>
          <p:spPr>
            <a:xfrm>
              <a:off x="2071670" y="723880"/>
              <a:ext cx="1143008" cy="1419236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 smtClean="0"/>
                <a:t>code</a:t>
              </a:r>
            </a:p>
            <a:p>
              <a:pPr algn="ctr"/>
              <a:r>
                <a:rPr lang="en-US" altLang="ja-JP" sz="2000" dirty="0" smtClean="0"/>
                <a:t>segment</a:t>
              </a:r>
              <a:endParaRPr kumimoji="1" lang="ja-JP" altLang="en-US" sz="2000" dirty="0"/>
            </a:p>
          </p:txBody>
        </p:sp>
        <p:cxnSp>
          <p:nvCxnSpPr>
            <p:cNvPr id="8" name="直線矢印コネクタ 7"/>
            <p:cNvCxnSpPr/>
            <p:nvPr/>
          </p:nvCxnSpPr>
          <p:spPr>
            <a:xfrm>
              <a:off x="1785918" y="714356"/>
              <a:ext cx="285752" cy="1588"/>
            </a:xfrm>
            <a:prstGeom prst="straightConnector1">
              <a:avLst/>
            </a:prstGeom>
            <a:ln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矢印コネクタ 9"/>
            <p:cNvCxnSpPr/>
            <p:nvPr/>
          </p:nvCxnSpPr>
          <p:spPr>
            <a:xfrm>
              <a:off x="1785918" y="1428736"/>
              <a:ext cx="285752" cy="1588"/>
            </a:xfrm>
            <a:prstGeom prst="straightConnector1">
              <a:avLst/>
            </a:prstGeom>
            <a:ln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グループ化 11"/>
          <p:cNvGrpSpPr/>
          <p:nvPr/>
        </p:nvGrpSpPr>
        <p:grpSpPr>
          <a:xfrm>
            <a:off x="357158" y="2500306"/>
            <a:ext cx="2857520" cy="1571636"/>
            <a:chOff x="357158" y="571480"/>
            <a:chExt cx="2857520" cy="1571636"/>
          </a:xfrm>
        </p:grpSpPr>
        <p:sp>
          <p:nvSpPr>
            <p:cNvPr id="13" name="正方形/長方形 12"/>
            <p:cNvSpPr/>
            <p:nvPr/>
          </p:nvSpPr>
          <p:spPr>
            <a:xfrm>
              <a:off x="1071538" y="571480"/>
              <a:ext cx="714380" cy="35719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 smtClean="0"/>
                <a:t>%</a:t>
              </a:r>
              <a:r>
                <a:rPr lang="en-US" altLang="ja-JP" sz="2000" dirty="0" err="1" smtClean="0"/>
                <a:t>d</a:t>
              </a:r>
              <a:r>
                <a:rPr kumimoji="1" lang="en-US" altLang="ja-JP" sz="2000" dirty="0" err="1" smtClean="0"/>
                <a:t>s</a:t>
              </a:r>
              <a:endParaRPr kumimoji="1" lang="ja-JP" altLang="en-US" sz="2000" dirty="0"/>
            </a:p>
          </p:txBody>
        </p:sp>
        <p:sp>
          <p:nvSpPr>
            <p:cNvPr id="14" name="正方形/長方形 13"/>
            <p:cNvSpPr/>
            <p:nvPr/>
          </p:nvSpPr>
          <p:spPr>
            <a:xfrm>
              <a:off x="357158" y="1285860"/>
              <a:ext cx="1428760" cy="35719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 smtClean="0"/>
                <a:t>%</a:t>
              </a:r>
              <a:r>
                <a:rPr kumimoji="1" lang="en-US" altLang="ja-JP" sz="2000" dirty="0" err="1" smtClean="0"/>
                <a:t>ebx</a:t>
              </a:r>
              <a:endParaRPr kumimoji="1" lang="ja-JP" altLang="en-US" sz="2000" dirty="0"/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2071670" y="723880"/>
              <a:ext cx="1143008" cy="1419236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 smtClean="0"/>
                <a:t>data</a:t>
              </a:r>
            </a:p>
            <a:p>
              <a:pPr algn="ctr"/>
              <a:r>
                <a:rPr lang="en-US" altLang="ja-JP" sz="2000" dirty="0" smtClean="0"/>
                <a:t>segment</a:t>
              </a:r>
              <a:endParaRPr kumimoji="1" lang="ja-JP" altLang="en-US" sz="2000" dirty="0"/>
            </a:p>
          </p:txBody>
        </p:sp>
        <p:cxnSp>
          <p:nvCxnSpPr>
            <p:cNvPr id="16" name="直線矢印コネクタ 15"/>
            <p:cNvCxnSpPr/>
            <p:nvPr/>
          </p:nvCxnSpPr>
          <p:spPr>
            <a:xfrm>
              <a:off x="1785918" y="714356"/>
              <a:ext cx="285752" cy="1588"/>
            </a:xfrm>
            <a:prstGeom prst="straightConnector1">
              <a:avLst/>
            </a:prstGeom>
            <a:ln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矢印コネクタ 16"/>
            <p:cNvCxnSpPr/>
            <p:nvPr/>
          </p:nvCxnSpPr>
          <p:spPr>
            <a:xfrm>
              <a:off x="1785918" y="1428736"/>
              <a:ext cx="285752" cy="1588"/>
            </a:xfrm>
            <a:prstGeom prst="straightConnector1">
              <a:avLst/>
            </a:prstGeom>
            <a:ln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グループ化 25"/>
          <p:cNvGrpSpPr/>
          <p:nvPr/>
        </p:nvGrpSpPr>
        <p:grpSpPr>
          <a:xfrm>
            <a:off x="357158" y="4214818"/>
            <a:ext cx="2857520" cy="1571636"/>
            <a:chOff x="357158" y="4214818"/>
            <a:chExt cx="2857520" cy="1571636"/>
          </a:xfrm>
        </p:grpSpPr>
        <p:sp>
          <p:nvSpPr>
            <p:cNvPr id="19" name="正方形/長方形 18"/>
            <p:cNvSpPr/>
            <p:nvPr/>
          </p:nvSpPr>
          <p:spPr>
            <a:xfrm>
              <a:off x="1071538" y="4214818"/>
              <a:ext cx="714380" cy="35719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 smtClean="0"/>
                <a:t>%</a:t>
              </a:r>
              <a:r>
                <a:rPr lang="en-US" altLang="ja-JP" sz="2000" dirty="0" err="1" smtClean="0"/>
                <a:t>s</a:t>
              </a:r>
              <a:r>
                <a:rPr kumimoji="1" lang="en-US" altLang="ja-JP" sz="2000" dirty="0" err="1" smtClean="0"/>
                <a:t>s</a:t>
              </a:r>
              <a:endParaRPr kumimoji="1" lang="ja-JP" altLang="en-US" sz="2000" dirty="0"/>
            </a:p>
          </p:txBody>
        </p:sp>
        <p:sp>
          <p:nvSpPr>
            <p:cNvPr id="20" name="正方形/長方形 19"/>
            <p:cNvSpPr/>
            <p:nvPr/>
          </p:nvSpPr>
          <p:spPr>
            <a:xfrm>
              <a:off x="357158" y="4786322"/>
              <a:ext cx="1428760" cy="35719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 smtClean="0"/>
                <a:t>%</a:t>
              </a:r>
              <a:r>
                <a:rPr kumimoji="1" lang="en-US" altLang="ja-JP" sz="2000" dirty="0" err="1" smtClean="0"/>
                <a:t>esp</a:t>
              </a:r>
              <a:endParaRPr kumimoji="1" lang="ja-JP" altLang="en-US" sz="2000" dirty="0"/>
            </a:p>
          </p:txBody>
        </p:sp>
        <p:sp>
          <p:nvSpPr>
            <p:cNvPr id="21" name="正方形/長方形 20"/>
            <p:cNvSpPr/>
            <p:nvPr/>
          </p:nvSpPr>
          <p:spPr>
            <a:xfrm>
              <a:off x="2071670" y="4367218"/>
              <a:ext cx="1143008" cy="1419236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 smtClean="0"/>
                <a:t>stack</a:t>
              </a:r>
            </a:p>
            <a:p>
              <a:pPr algn="ctr"/>
              <a:r>
                <a:rPr lang="en-US" altLang="ja-JP" sz="2000" dirty="0" smtClean="0"/>
                <a:t>segment</a:t>
              </a:r>
              <a:endParaRPr kumimoji="1" lang="ja-JP" altLang="en-US" sz="2000" dirty="0"/>
            </a:p>
          </p:txBody>
        </p:sp>
        <p:cxnSp>
          <p:nvCxnSpPr>
            <p:cNvPr id="22" name="直線矢印コネクタ 21"/>
            <p:cNvCxnSpPr/>
            <p:nvPr/>
          </p:nvCxnSpPr>
          <p:spPr>
            <a:xfrm>
              <a:off x="1785918" y="4357694"/>
              <a:ext cx="285752" cy="1588"/>
            </a:xfrm>
            <a:prstGeom prst="straightConnector1">
              <a:avLst/>
            </a:prstGeom>
            <a:ln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矢印コネクタ 22"/>
            <p:cNvCxnSpPr/>
            <p:nvPr/>
          </p:nvCxnSpPr>
          <p:spPr>
            <a:xfrm>
              <a:off x="1785918" y="4929198"/>
              <a:ext cx="285752" cy="1588"/>
            </a:xfrm>
            <a:prstGeom prst="straightConnector1">
              <a:avLst/>
            </a:prstGeom>
            <a:ln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正方形/長方形 23"/>
            <p:cNvSpPr/>
            <p:nvPr/>
          </p:nvSpPr>
          <p:spPr>
            <a:xfrm>
              <a:off x="357158" y="5357826"/>
              <a:ext cx="1428760" cy="35719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 smtClean="0"/>
                <a:t>%</a:t>
              </a:r>
              <a:r>
                <a:rPr kumimoji="1" lang="en-US" altLang="ja-JP" sz="2000" dirty="0" err="1" smtClean="0"/>
                <a:t>ebp</a:t>
              </a:r>
              <a:endParaRPr kumimoji="1" lang="ja-JP" altLang="en-US" sz="2000" dirty="0"/>
            </a:p>
          </p:txBody>
        </p:sp>
        <p:cxnSp>
          <p:nvCxnSpPr>
            <p:cNvPr id="25" name="直線矢印コネクタ 24"/>
            <p:cNvCxnSpPr/>
            <p:nvPr/>
          </p:nvCxnSpPr>
          <p:spPr>
            <a:xfrm>
              <a:off x="1785918" y="5500702"/>
              <a:ext cx="285752" cy="1588"/>
            </a:xfrm>
            <a:prstGeom prst="straightConnector1">
              <a:avLst/>
            </a:prstGeom>
            <a:ln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グループ化 40"/>
          <p:cNvGrpSpPr/>
          <p:nvPr/>
        </p:nvGrpSpPr>
        <p:grpSpPr>
          <a:xfrm>
            <a:off x="1071538" y="59272"/>
            <a:ext cx="6215106" cy="6370124"/>
            <a:chOff x="1071538" y="59272"/>
            <a:chExt cx="6215106" cy="6370124"/>
          </a:xfrm>
        </p:grpSpPr>
        <p:sp>
          <p:nvSpPr>
            <p:cNvPr id="4" name="正方形/長方形 3"/>
            <p:cNvSpPr/>
            <p:nvPr/>
          </p:nvSpPr>
          <p:spPr>
            <a:xfrm>
              <a:off x="2500298" y="1500174"/>
              <a:ext cx="714380" cy="35719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 smtClean="0"/>
                <a:t>%ah</a:t>
              </a:r>
              <a:endParaRPr kumimoji="1" lang="ja-JP" altLang="en-US" sz="2000" dirty="0"/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3214678" y="1500174"/>
              <a:ext cx="714380" cy="35719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 smtClean="0"/>
                <a:t>%al</a:t>
              </a:r>
              <a:endParaRPr kumimoji="1" lang="ja-JP" altLang="en-US" sz="2000" dirty="0"/>
            </a:p>
          </p:txBody>
        </p:sp>
        <p:sp>
          <p:nvSpPr>
            <p:cNvPr id="6" name="正方形/長方形 5"/>
            <p:cNvSpPr/>
            <p:nvPr/>
          </p:nvSpPr>
          <p:spPr>
            <a:xfrm>
              <a:off x="2500298" y="1071546"/>
              <a:ext cx="1428760" cy="35719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 smtClean="0"/>
                <a:t>%ax</a:t>
              </a:r>
              <a:endParaRPr kumimoji="1" lang="ja-JP" altLang="en-US" sz="2000" dirty="0"/>
            </a:p>
          </p:txBody>
        </p:sp>
        <p:sp>
          <p:nvSpPr>
            <p:cNvPr id="8" name="正方形/長方形 7"/>
            <p:cNvSpPr/>
            <p:nvPr/>
          </p:nvSpPr>
          <p:spPr>
            <a:xfrm>
              <a:off x="1071538" y="642918"/>
              <a:ext cx="2857520" cy="35719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 smtClean="0"/>
                <a:t>%</a:t>
              </a:r>
              <a:r>
                <a:rPr kumimoji="1" lang="en-US" altLang="ja-JP" sz="2000" dirty="0" err="1" smtClean="0"/>
                <a:t>eax</a:t>
              </a:r>
              <a:endParaRPr kumimoji="1" lang="ja-JP" altLang="en-US" sz="2000" dirty="0"/>
            </a:p>
          </p:txBody>
        </p:sp>
        <p:grpSp>
          <p:nvGrpSpPr>
            <p:cNvPr id="2" name="グループ化 15"/>
            <p:cNvGrpSpPr/>
            <p:nvPr/>
          </p:nvGrpSpPr>
          <p:grpSpPr>
            <a:xfrm>
              <a:off x="1071538" y="2143116"/>
              <a:ext cx="2857520" cy="1214446"/>
              <a:chOff x="285720" y="357166"/>
              <a:chExt cx="2857520" cy="1214446"/>
            </a:xfrm>
          </p:grpSpPr>
          <p:sp>
            <p:nvSpPr>
              <p:cNvPr id="17" name="正方形/長方形 16"/>
              <p:cNvSpPr/>
              <p:nvPr/>
            </p:nvSpPr>
            <p:spPr>
              <a:xfrm>
                <a:off x="1714480" y="1214422"/>
                <a:ext cx="714380" cy="35719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ja-JP" sz="2000" dirty="0" smtClean="0"/>
                  <a:t>%</a:t>
                </a:r>
                <a:r>
                  <a:rPr kumimoji="1" lang="en-US" altLang="ja-JP" sz="2000" dirty="0" err="1" smtClean="0"/>
                  <a:t>bh</a:t>
                </a:r>
                <a:endParaRPr kumimoji="1" lang="ja-JP" altLang="en-US" sz="2000" dirty="0"/>
              </a:p>
            </p:txBody>
          </p:sp>
          <p:sp>
            <p:nvSpPr>
              <p:cNvPr id="18" name="正方形/長方形 17"/>
              <p:cNvSpPr/>
              <p:nvPr/>
            </p:nvSpPr>
            <p:spPr>
              <a:xfrm>
                <a:off x="2428860" y="1214422"/>
                <a:ext cx="714380" cy="35719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ja-JP" sz="2000" dirty="0" smtClean="0"/>
                  <a:t>%</a:t>
                </a:r>
                <a:r>
                  <a:rPr kumimoji="1" lang="en-US" altLang="ja-JP" sz="2000" dirty="0" err="1" smtClean="0"/>
                  <a:t>bl</a:t>
                </a:r>
                <a:endParaRPr kumimoji="1" lang="ja-JP" altLang="en-US" sz="2000" dirty="0"/>
              </a:p>
            </p:txBody>
          </p:sp>
          <p:sp>
            <p:nvSpPr>
              <p:cNvPr id="19" name="正方形/長方形 18"/>
              <p:cNvSpPr/>
              <p:nvPr/>
            </p:nvSpPr>
            <p:spPr>
              <a:xfrm>
                <a:off x="1714480" y="785794"/>
                <a:ext cx="1428760" cy="357190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ja-JP" sz="2000" dirty="0" smtClean="0"/>
                  <a:t>%</a:t>
                </a:r>
                <a:r>
                  <a:rPr kumimoji="1" lang="en-US" altLang="ja-JP" sz="2000" dirty="0" err="1" smtClean="0"/>
                  <a:t>bx</a:t>
                </a:r>
                <a:endParaRPr kumimoji="1" lang="ja-JP" altLang="en-US" sz="2000" dirty="0"/>
              </a:p>
            </p:txBody>
          </p:sp>
          <p:sp>
            <p:nvSpPr>
              <p:cNvPr id="20" name="正方形/長方形 19"/>
              <p:cNvSpPr/>
              <p:nvPr/>
            </p:nvSpPr>
            <p:spPr>
              <a:xfrm>
                <a:off x="285720" y="357166"/>
                <a:ext cx="2857520" cy="3571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ja-JP" sz="2000" dirty="0" smtClean="0"/>
                  <a:t>%</a:t>
                </a:r>
                <a:r>
                  <a:rPr kumimoji="1" lang="en-US" altLang="ja-JP" sz="2000" dirty="0" err="1" smtClean="0"/>
                  <a:t>ebx</a:t>
                </a:r>
                <a:endParaRPr kumimoji="1" lang="ja-JP" altLang="en-US" sz="2000" dirty="0"/>
              </a:p>
            </p:txBody>
          </p:sp>
        </p:grpSp>
        <p:grpSp>
          <p:nvGrpSpPr>
            <p:cNvPr id="3" name="グループ化 20"/>
            <p:cNvGrpSpPr/>
            <p:nvPr/>
          </p:nvGrpSpPr>
          <p:grpSpPr>
            <a:xfrm>
              <a:off x="4429124" y="642918"/>
              <a:ext cx="2857520" cy="1214446"/>
              <a:chOff x="285720" y="357166"/>
              <a:chExt cx="2857520" cy="1214446"/>
            </a:xfrm>
          </p:grpSpPr>
          <p:sp>
            <p:nvSpPr>
              <p:cNvPr id="22" name="正方形/長方形 21"/>
              <p:cNvSpPr/>
              <p:nvPr/>
            </p:nvSpPr>
            <p:spPr>
              <a:xfrm>
                <a:off x="1714480" y="1214422"/>
                <a:ext cx="714380" cy="35719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ja-JP" sz="2000" dirty="0" smtClean="0"/>
                  <a:t>%</a:t>
                </a:r>
                <a:r>
                  <a:rPr lang="en-US" altLang="ja-JP" sz="2000" dirty="0" err="1" smtClean="0"/>
                  <a:t>c</a:t>
                </a:r>
                <a:r>
                  <a:rPr kumimoji="1" lang="en-US" altLang="ja-JP" sz="2000" dirty="0" err="1" smtClean="0"/>
                  <a:t>h</a:t>
                </a:r>
                <a:endParaRPr kumimoji="1" lang="ja-JP" altLang="en-US" sz="2000" dirty="0"/>
              </a:p>
            </p:txBody>
          </p:sp>
          <p:sp>
            <p:nvSpPr>
              <p:cNvPr id="23" name="正方形/長方形 22"/>
              <p:cNvSpPr/>
              <p:nvPr/>
            </p:nvSpPr>
            <p:spPr>
              <a:xfrm>
                <a:off x="2428860" y="1214422"/>
                <a:ext cx="714380" cy="35719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ja-JP" sz="2000" dirty="0" smtClean="0"/>
                  <a:t>%</a:t>
                </a:r>
                <a:r>
                  <a:rPr lang="en-US" altLang="ja-JP" sz="2000" dirty="0" err="1" smtClean="0"/>
                  <a:t>c</a:t>
                </a:r>
                <a:r>
                  <a:rPr kumimoji="1" lang="en-US" altLang="ja-JP" sz="2000" dirty="0" err="1" smtClean="0"/>
                  <a:t>l</a:t>
                </a:r>
                <a:endParaRPr kumimoji="1" lang="ja-JP" altLang="en-US" sz="2000" dirty="0"/>
              </a:p>
            </p:txBody>
          </p:sp>
          <p:sp>
            <p:nvSpPr>
              <p:cNvPr id="24" name="正方形/長方形 23"/>
              <p:cNvSpPr/>
              <p:nvPr/>
            </p:nvSpPr>
            <p:spPr>
              <a:xfrm>
                <a:off x="1714480" y="785794"/>
                <a:ext cx="1428760" cy="357190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ja-JP" sz="2000" dirty="0" smtClean="0"/>
                  <a:t>%</a:t>
                </a:r>
                <a:r>
                  <a:rPr lang="en-US" altLang="ja-JP" sz="2000" dirty="0" err="1" smtClean="0"/>
                  <a:t>c</a:t>
                </a:r>
                <a:r>
                  <a:rPr kumimoji="1" lang="en-US" altLang="ja-JP" sz="2000" dirty="0" err="1" smtClean="0"/>
                  <a:t>x</a:t>
                </a:r>
                <a:endParaRPr kumimoji="1" lang="ja-JP" altLang="en-US" sz="2000" dirty="0"/>
              </a:p>
            </p:txBody>
          </p:sp>
          <p:sp>
            <p:nvSpPr>
              <p:cNvPr id="25" name="正方形/長方形 24"/>
              <p:cNvSpPr/>
              <p:nvPr/>
            </p:nvSpPr>
            <p:spPr>
              <a:xfrm>
                <a:off x="285720" y="357166"/>
                <a:ext cx="2857520" cy="3571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ja-JP" sz="2000" dirty="0" smtClean="0"/>
                  <a:t>%</a:t>
                </a:r>
                <a:r>
                  <a:rPr kumimoji="1" lang="en-US" altLang="ja-JP" sz="2000" dirty="0" err="1" smtClean="0"/>
                  <a:t>ecx</a:t>
                </a:r>
                <a:endParaRPr kumimoji="1" lang="ja-JP" altLang="en-US" sz="2000" dirty="0"/>
              </a:p>
            </p:txBody>
          </p:sp>
        </p:grpSp>
        <p:grpSp>
          <p:nvGrpSpPr>
            <p:cNvPr id="7" name="グループ化 25"/>
            <p:cNvGrpSpPr/>
            <p:nvPr/>
          </p:nvGrpSpPr>
          <p:grpSpPr>
            <a:xfrm>
              <a:off x="4429124" y="2143116"/>
              <a:ext cx="2857520" cy="1214446"/>
              <a:chOff x="285720" y="357166"/>
              <a:chExt cx="2857520" cy="1214446"/>
            </a:xfrm>
          </p:grpSpPr>
          <p:sp>
            <p:nvSpPr>
              <p:cNvPr id="27" name="正方形/長方形 26"/>
              <p:cNvSpPr/>
              <p:nvPr/>
            </p:nvSpPr>
            <p:spPr>
              <a:xfrm>
                <a:off x="1714480" y="1214422"/>
                <a:ext cx="714380" cy="35719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ja-JP" sz="2000" dirty="0" smtClean="0"/>
                  <a:t>%</a:t>
                </a:r>
                <a:r>
                  <a:rPr lang="en-US" altLang="ja-JP" sz="2000" dirty="0" smtClean="0"/>
                  <a:t>d</a:t>
                </a:r>
                <a:r>
                  <a:rPr kumimoji="1" lang="en-US" altLang="ja-JP" sz="2000" dirty="0" smtClean="0"/>
                  <a:t>h</a:t>
                </a:r>
                <a:endParaRPr kumimoji="1" lang="ja-JP" altLang="en-US" sz="2000" dirty="0"/>
              </a:p>
            </p:txBody>
          </p:sp>
          <p:sp>
            <p:nvSpPr>
              <p:cNvPr id="28" name="正方形/長方形 27"/>
              <p:cNvSpPr/>
              <p:nvPr/>
            </p:nvSpPr>
            <p:spPr>
              <a:xfrm>
                <a:off x="2428860" y="1214422"/>
                <a:ext cx="714380" cy="35719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ja-JP" sz="2000" dirty="0" smtClean="0"/>
                  <a:t>%</a:t>
                </a:r>
                <a:r>
                  <a:rPr lang="en-US" altLang="ja-JP" sz="2000" dirty="0" smtClean="0"/>
                  <a:t>d</a:t>
                </a:r>
                <a:r>
                  <a:rPr kumimoji="1" lang="en-US" altLang="ja-JP" sz="2000" dirty="0" smtClean="0"/>
                  <a:t>l</a:t>
                </a:r>
                <a:endParaRPr kumimoji="1" lang="ja-JP" altLang="en-US" sz="2000" dirty="0"/>
              </a:p>
            </p:txBody>
          </p:sp>
          <p:sp>
            <p:nvSpPr>
              <p:cNvPr id="29" name="正方形/長方形 28"/>
              <p:cNvSpPr/>
              <p:nvPr/>
            </p:nvSpPr>
            <p:spPr>
              <a:xfrm>
                <a:off x="1714480" y="785794"/>
                <a:ext cx="1428760" cy="357190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ja-JP" sz="2000" dirty="0" smtClean="0"/>
                  <a:t>%</a:t>
                </a:r>
                <a:r>
                  <a:rPr lang="en-US" altLang="ja-JP" sz="2000" dirty="0" err="1" smtClean="0"/>
                  <a:t>d</a:t>
                </a:r>
                <a:r>
                  <a:rPr kumimoji="1" lang="en-US" altLang="ja-JP" sz="2000" dirty="0" err="1" smtClean="0"/>
                  <a:t>x</a:t>
                </a:r>
                <a:endParaRPr kumimoji="1" lang="ja-JP" altLang="en-US" sz="2000" dirty="0"/>
              </a:p>
            </p:txBody>
          </p:sp>
          <p:sp>
            <p:nvSpPr>
              <p:cNvPr id="30" name="正方形/長方形 29"/>
              <p:cNvSpPr/>
              <p:nvPr/>
            </p:nvSpPr>
            <p:spPr>
              <a:xfrm>
                <a:off x="285720" y="357166"/>
                <a:ext cx="2857520" cy="3571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ja-JP" sz="2000" dirty="0" smtClean="0"/>
                  <a:t>%</a:t>
                </a:r>
                <a:r>
                  <a:rPr kumimoji="1" lang="en-US" altLang="ja-JP" sz="2000" dirty="0" err="1" smtClean="0"/>
                  <a:t>edx</a:t>
                </a:r>
                <a:endParaRPr kumimoji="1" lang="ja-JP" altLang="en-US" sz="2000" dirty="0"/>
              </a:p>
            </p:txBody>
          </p:sp>
        </p:grpSp>
        <p:grpSp>
          <p:nvGrpSpPr>
            <p:cNvPr id="9" name="グループ化 50"/>
            <p:cNvGrpSpPr/>
            <p:nvPr/>
          </p:nvGrpSpPr>
          <p:grpSpPr>
            <a:xfrm>
              <a:off x="1071538" y="4071942"/>
              <a:ext cx="2857520" cy="785818"/>
              <a:chOff x="3428992" y="357166"/>
              <a:chExt cx="2857520" cy="785818"/>
            </a:xfrm>
          </p:grpSpPr>
          <p:sp>
            <p:nvSpPr>
              <p:cNvPr id="34" name="正方形/長方形 33"/>
              <p:cNvSpPr/>
              <p:nvPr/>
            </p:nvSpPr>
            <p:spPr>
              <a:xfrm>
                <a:off x="4857752" y="785794"/>
                <a:ext cx="1428760" cy="357190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ja-JP" sz="2000" dirty="0" smtClean="0"/>
                  <a:t>%sp</a:t>
                </a:r>
                <a:endParaRPr kumimoji="1" lang="ja-JP" altLang="en-US" sz="2000" dirty="0"/>
              </a:p>
            </p:txBody>
          </p:sp>
          <p:sp>
            <p:nvSpPr>
              <p:cNvPr id="35" name="正方形/長方形 34"/>
              <p:cNvSpPr/>
              <p:nvPr/>
            </p:nvSpPr>
            <p:spPr>
              <a:xfrm>
                <a:off x="3428992" y="357166"/>
                <a:ext cx="2857520" cy="3571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ja-JP" sz="2000" dirty="0" smtClean="0"/>
                  <a:t>%</a:t>
                </a:r>
                <a:r>
                  <a:rPr kumimoji="1" lang="en-US" altLang="ja-JP" sz="2000" dirty="0" err="1" smtClean="0"/>
                  <a:t>esp</a:t>
                </a:r>
                <a:endParaRPr kumimoji="1" lang="ja-JP" altLang="en-US" sz="2000" dirty="0"/>
              </a:p>
            </p:txBody>
          </p:sp>
        </p:grpSp>
        <p:grpSp>
          <p:nvGrpSpPr>
            <p:cNvPr id="10" name="グループ化 51"/>
            <p:cNvGrpSpPr/>
            <p:nvPr/>
          </p:nvGrpSpPr>
          <p:grpSpPr>
            <a:xfrm>
              <a:off x="1071538" y="5000636"/>
              <a:ext cx="2857520" cy="785818"/>
              <a:chOff x="3428992" y="357166"/>
              <a:chExt cx="2857520" cy="785818"/>
            </a:xfrm>
          </p:grpSpPr>
          <p:sp>
            <p:nvSpPr>
              <p:cNvPr id="53" name="正方形/長方形 52"/>
              <p:cNvSpPr/>
              <p:nvPr/>
            </p:nvSpPr>
            <p:spPr>
              <a:xfrm>
                <a:off x="4857752" y="785794"/>
                <a:ext cx="1428760" cy="357190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ja-JP" sz="2000" dirty="0" smtClean="0"/>
                  <a:t>%</a:t>
                </a:r>
                <a:r>
                  <a:rPr kumimoji="1" lang="en-US" altLang="ja-JP" sz="2000" dirty="0" err="1" smtClean="0"/>
                  <a:t>bp</a:t>
                </a:r>
                <a:endParaRPr kumimoji="1" lang="ja-JP" altLang="en-US" sz="2000" dirty="0"/>
              </a:p>
            </p:txBody>
          </p:sp>
          <p:sp>
            <p:nvSpPr>
              <p:cNvPr id="54" name="正方形/長方形 53"/>
              <p:cNvSpPr/>
              <p:nvPr/>
            </p:nvSpPr>
            <p:spPr>
              <a:xfrm>
                <a:off x="3428992" y="357166"/>
                <a:ext cx="2857520" cy="3571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ja-JP" sz="2000" dirty="0" smtClean="0"/>
                  <a:t>%</a:t>
                </a:r>
                <a:r>
                  <a:rPr kumimoji="1" lang="en-US" altLang="ja-JP" sz="2000" dirty="0" err="1" smtClean="0"/>
                  <a:t>ebp</a:t>
                </a:r>
                <a:endParaRPr kumimoji="1" lang="ja-JP" altLang="en-US" sz="2000" dirty="0"/>
              </a:p>
            </p:txBody>
          </p:sp>
        </p:grpSp>
        <p:grpSp>
          <p:nvGrpSpPr>
            <p:cNvPr id="11" name="グループ化 54"/>
            <p:cNvGrpSpPr/>
            <p:nvPr/>
          </p:nvGrpSpPr>
          <p:grpSpPr>
            <a:xfrm>
              <a:off x="4429124" y="4071942"/>
              <a:ext cx="2857520" cy="785818"/>
              <a:chOff x="3428992" y="357166"/>
              <a:chExt cx="2857520" cy="785818"/>
            </a:xfrm>
          </p:grpSpPr>
          <p:sp>
            <p:nvSpPr>
              <p:cNvPr id="56" name="正方形/長方形 55"/>
              <p:cNvSpPr/>
              <p:nvPr/>
            </p:nvSpPr>
            <p:spPr>
              <a:xfrm>
                <a:off x="4857752" y="785794"/>
                <a:ext cx="1428760" cy="357190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ja-JP" sz="2000" dirty="0" smtClean="0"/>
                  <a:t>%</a:t>
                </a:r>
                <a:r>
                  <a:rPr kumimoji="1" lang="en-US" altLang="ja-JP" sz="2000" dirty="0" err="1" smtClean="0"/>
                  <a:t>si</a:t>
                </a:r>
                <a:endParaRPr kumimoji="1" lang="ja-JP" altLang="en-US" sz="2000" dirty="0"/>
              </a:p>
            </p:txBody>
          </p:sp>
          <p:sp>
            <p:nvSpPr>
              <p:cNvPr id="57" name="正方形/長方形 56"/>
              <p:cNvSpPr/>
              <p:nvPr/>
            </p:nvSpPr>
            <p:spPr>
              <a:xfrm>
                <a:off x="3428992" y="357166"/>
                <a:ext cx="2857520" cy="3571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ja-JP" sz="2000" dirty="0" smtClean="0"/>
                  <a:t>%</a:t>
                </a:r>
                <a:r>
                  <a:rPr kumimoji="1" lang="en-US" altLang="ja-JP" sz="2000" dirty="0" err="1" smtClean="0"/>
                  <a:t>esi</a:t>
                </a:r>
                <a:endParaRPr kumimoji="1" lang="ja-JP" altLang="en-US" sz="2000" dirty="0"/>
              </a:p>
            </p:txBody>
          </p:sp>
        </p:grpSp>
        <p:grpSp>
          <p:nvGrpSpPr>
            <p:cNvPr id="12" name="グループ化 57"/>
            <p:cNvGrpSpPr/>
            <p:nvPr/>
          </p:nvGrpSpPr>
          <p:grpSpPr>
            <a:xfrm>
              <a:off x="4429124" y="5000636"/>
              <a:ext cx="2857520" cy="785818"/>
              <a:chOff x="3428992" y="357166"/>
              <a:chExt cx="2857520" cy="785818"/>
            </a:xfrm>
          </p:grpSpPr>
          <p:sp>
            <p:nvSpPr>
              <p:cNvPr id="59" name="正方形/長方形 58"/>
              <p:cNvSpPr/>
              <p:nvPr/>
            </p:nvSpPr>
            <p:spPr>
              <a:xfrm>
                <a:off x="4857752" y="785794"/>
                <a:ext cx="1428760" cy="357190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ja-JP" sz="2000" dirty="0" smtClean="0"/>
                  <a:t>%</a:t>
                </a:r>
                <a:r>
                  <a:rPr kumimoji="1" lang="en-US" altLang="ja-JP" sz="2000" dirty="0" err="1" smtClean="0"/>
                  <a:t>di</a:t>
                </a:r>
                <a:endParaRPr kumimoji="1" lang="ja-JP" altLang="en-US" sz="2000" dirty="0"/>
              </a:p>
            </p:txBody>
          </p:sp>
          <p:sp>
            <p:nvSpPr>
              <p:cNvPr id="60" name="正方形/長方形 59"/>
              <p:cNvSpPr/>
              <p:nvPr/>
            </p:nvSpPr>
            <p:spPr>
              <a:xfrm>
                <a:off x="3428992" y="357166"/>
                <a:ext cx="2857520" cy="3571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ja-JP" sz="2000" dirty="0" smtClean="0"/>
                  <a:t>%</a:t>
                </a:r>
                <a:r>
                  <a:rPr kumimoji="1" lang="en-US" altLang="ja-JP" sz="2000" dirty="0" err="1" smtClean="0"/>
                  <a:t>edi</a:t>
                </a:r>
                <a:endParaRPr kumimoji="1" lang="ja-JP" altLang="en-US" sz="2000" dirty="0"/>
              </a:p>
            </p:txBody>
          </p:sp>
        </p:grpSp>
        <p:sp>
          <p:nvSpPr>
            <p:cNvPr id="33" name="左中かっこ 32"/>
            <p:cNvSpPr/>
            <p:nvPr/>
          </p:nvSpPr>
          <p:spPr>
            <a:xfrm rot="5400000">
              <a:off x="2393141" y="-964437"/>
              <a:ext cx="214314" cy="2857520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テキスト ボックス 35"/>
            <p:cNvSpPr txBox="1"/>
            <p:nvPr/>
          </p:nvSpPr>
          <p:spPr>
            <a:xfrm>
              <a:off x="2071670" y="59272"/>
              <a:ext cx="9364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32</a:t>
              </a:r>
              <a:r>
                <a:rPr kumimoji="1" lang="ja-JP" altLang="en-US" dirty="0" smtClean="0"/>
                <a:t>ビット</a:t>
              </a:r>
              <a:endParaRPr kumimoji="1" lang="ja-JP" altLang="en-US" dirty="0"/>
            </a:p>
          </p:txBody>
        </p:sp>
        <p:sp>
          <p:nvSpPr>
            <p:cNvPr id="37" name="左中かっこ 36"/>
            <p:cNvSpPr/>
            <p:nvPr/>
          </p:nvSpPr>
          <p:spPr>
            <a:xfrm rot="16200000" flipV="1">
              <a:off x="3107521" y="5250669"/>
              <a:ext cx="214314" cy="1428760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左中かっこ 37"/>
            <p:cNvSpPr/>
            <p:nvPr/>
          </p:nvSpPr>
          <p:spPr>
            <a:xfrm rot="16200000" flipV="1">
              <a:off x="3464711" y="3250406"/>
              <a:ext cx="214313" cy="714380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テキスト ボックス 38"/>
            <p:cNvSpPr txBox="1"/>
            <p:nvPr/>
          </p:nvSpPr>
          <p:spPr>
            <a:xfrm>
              <a:off x="3214678" y="3643314"/>
              <a:ext cx="8194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/>
                <a:t>8</a:t>
              </a:r>
              <a:r>
                <a:rPr kumimoji="1" lang="ja-JP" altLang="en-US" dirty="0" smtClean="0"/>
                <a:t>ビット</a:t>
              </a:r>
              <a:endParaRPr kumimoji="1" lang="ja-JP" altLang="en-US" dirty="0"/>
            </a:p>
          </p:txBody>
        </p:sp>
        <p:sp>
          <p:nvSpPr>
            <p:cNvPr id="40" name="テキスト ボックス 39"/>
            <p:cNvSpPr txBox="1"/>
            <p:nvPr/>
          </p:nvSpPr>
          <p:spPr>
            <a:xfrm>
              <a:off x="2857488" y="6060064"/>
              <a:ext cx="9364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/>
                <a:t>16</a:t>
              </a:r>
              <a:r>
                <a:rPr kumimoji="1" lang="ja-JP" altLang="en-US" dirty="0" smtClean="0"/>
                <a:t>ビット</a:t>
              </a:r>
              <a:endParaRPr kumimoji="1" lang="ja-JP" altLang="en-US" dirty="0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グループ化 23"/>
          <p:cNvGrpSpPr/>
          <p:nvPr/>
        </p:nvGrpSpPr>
        <p:grpSpPr>
          <a:xfrm>
            <a:off x="785786" y="1000108"/>
            <a:ext cx="7454502" cy="4579848"/>
            <a:chOff x="785786" y="1000108"/>
            <a:chExt cx="7454502" cy="4579848"/>
          </a:xfrm>
        </p:grpSpPr>
        <p:sp>
          <p:nvSpPr>
            <p:cNvPr id="1026" name="Text Box 2"/>
            <p:cNvSpPr txBox="1">
              <a:spLocks noChangeArrowheads="1"/>
            </p:cNvSpPr>
            <p:nvPr/>
          </p:nvSpPr>
          <p:spPr bwMode="auto">
            <a:xfrm>
              <a:off x="4029109" y="2011496"/>
              <a:ext cx="833437" cy="25304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%eax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%ebx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%ecx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%edx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%esp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%ebp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%esi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%edi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027" name="Text Box 3"/>
            <p:cNvSpPr txBox="1">
              <a:spLocks noChangeArrowheads="1"/>
            </p:cNvSpPr>
            <p:nvPr/>
          </p:nvSpPr>
          <p:spPr bwMode="auto">
            <a:xfrm>
              <a:off x="5548346" y="1995621"/>
              <a:ext cx="833438" cy="25304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%eax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%ebx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%ecx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%edx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%ebp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%esi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%edi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028" name="Text Box 4"/>
            <p:cNvSpPr txBox="1">
              <a:spLocks noChangeArrowheads="1"/>
            </p:cNvSpPr>
            <p:nvPr/>
          </p:nvSpPr>
          <p:spPr bwMode="auto">
            <a:xfrm>
              <a:off x="7377146" y="2621096"/>
              <a:ext cx="325438" cy="13112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1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2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4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8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029" name="Text Box 5"/>
            <p:cNvSpPr txBox="1">
              <a:spLocks noChangeArrowheads="1"/>
            </p:cNvSpPr>
            <p:nvPr/>
          </p:nvSpPr>
          <p:spPr bwMode="auto">
            <a:xfrm>
              <a:off x="2519396" y="2544896"/>
              <a:ext cx="819150" cy="13112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none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8-bit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16-bit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32-bit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030" name="AutoShape 6"/>
            <p:cNvSpPr>
              <a:spLocks noChangeArrowheads="1"/>
            </p:cNvSpPr>
            <p:nvPr/>
          </p:nvSpPr>
          <p:spPr bwMode="auto">
            <a:xfrm>
              <a:off x="3871946" y="1935296"/>
              <a:ext cx="1143000" cy="2590800"/>
            </a:xfrm>
            <a:prstGeom prst="bracketPair">
              <a:avLst>
                <a:gd name="adj" fmla="val 16667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ja-JP" altLang="en-US"/>
            </a:p>
          </p:txBody>
        </p:sp>
        <p:sp>
          <p:nvSpPr>
            <p:cNvPr id="1031" name="AutoShape 7"/>
            <p:cNvSpPr>
              <a:spLocks noChangeArrowheads="1"/>
            </p:cNvSpPr>
            <p:nvPr/>
          </p:nvSpPr>
          <p:spPr bwMode="auto">
            <a:xfrm>
              <a:off x="5395946" y="1935296"/>
              <a:ext cx="1143000" cy="2590800"/>
            </a:xfrm>
            <a:prstGeom prst="bracketPair">
              <a:avLst>
                <a:gd name="adj" fmla="val 16667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ja-JP" altLang="en-US"/>
            </a:p>
          </p:txBody>
        </p:sp>
        <p:sp>
          <p:nvSpPr>
            <p:cNvPr id="1032" name="AutoShape 8"/>
            <p:cNvSpPr>
              <a:spLocks noChangeArrowheads="1"/>
            </p:cNvSpPr>
            <p:nvPr/>
          </p:nvSpPr>
          <p:spPr bwMode="auto">
            <a:xfrm>
              <a:off x="2347946" y="1935296"/>
              <a:ext cx="1143000" cy="2590800"/>
            </a:xfrm>
            <a:prstGeom prst="bracketPair">
              <a:avLst>
                <a:gd name="adj" fmla="val 16667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ja-JP" altLang="en-US"/>
            </a:p>
          </p:txBody>
        </p:sp>
        <p:sp>
          <p:nvSpPr>
            <p:cNvPr id="1033" name="AutoShape 9"/>
            <p:cNvSpPr>
              <a:spLocks noChangeArrowheads="1"/>
            </p:cNvSpPr>
            <p:nvPr/>
          </p:nvSpPr>
          <p:spPr bwMode="auto">
            <a:xfrm>
              <a:off x="6996146" y="1935296"/>
              <a:ext cx="1143000" cy="2590800"/>
            </a:xfrm>
            <a:prstGeom prst="bracketPair">
              <a:avLst>
                <a:gd name="adj" fmla="val 16667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ja-JP" altLang="en-US"/>
            </a:p>
          </p:txBody>
        </p:sp>
        <p:sp>
          <p:nvSpPr>
            <p:cNvPr id="1034" name="Text Box 10"/>
            <p:cNvSpPr txBox="1">
              <a:spLocks noChangeArrowheads="1"/>
            </p:cNvSpPr>
            <p:nvPr/>
          </p:nvSpPr>
          <p:spPr bwMode="auto">
            <a:xfrm>
              <a:off x="3490946" y="2940184"/>
              <a:ext cx="392113" cy="5191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+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035" name="Text Box 11"/>
            <p:cNvSpPr txBox="1">
              <a:spLocks noChangeArrowheads="1"/>
            </p:cNvSpPr>
            <p:nvPr/>
          </p:nvSpPr>
          <p:spPr bwMode="auto">
            <a:xfrm>
              <a:off x="5003834" y="2940184"/>
              <a:ext cx="392112" cy="5191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+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036" name="Text Box 12"/>
            <p:cNvSpPr txBox="1">
              <a:spLocks noChangeArrowheads="1"/>
            </p:cNvSpPr>
            <p:nvPr/>
          </p:nvSpPr>
          <p:spPr bwMode="auto">
            <a:xfrm>
              <a:off x="2490009" y="4500570"/>
              <a:ext cx="867545" cy="70788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20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disp</a:t>
              </a:r>
              <a:endParaRPr kumimoji="1" lang="en-US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(</a:t>
              </a:r>
              <a:r>
                <a:rPr kumimoji="1" lang="ja-JP" alt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定数</a:t>
              </a:r>
              <a:r>
                <a:rPr kumimoji="1" lang="en-US" altLang="ja-JP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)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037" name="Text Box 13"/>
            <p:cNvSpPr txBox="1">
              <a:spLocks noChangeArrowheads="1"/>
            </p:cNvSpPr>
            <p:nvPr/>
          </p:nvSpPr>
          <p:spPr bwMode="auto">
            <a:xfrm>
              <a:off x="4059271" y="4535620"/>
              <a:ext cx="735013" cy="3968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base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038" name="Text Box 14"/>
            <p:cNvSpPr txBox="1">
              <a:spLocks noChangeArrowheads="1"/>
            </p:cNvSpPr>
            <p:nvPr/>
          </p:nvSpPr>
          <p:spPr bwMode="auto">
            <a:xfrm>
              <a:off x="5575334" y="4535620"/>
              <a:ext cx="792162" cy="3968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index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039" name="Text Box 15"/>
            <p:cNvSpPr txBox="1">
              <a:spLocks noChangeArrowheads="1"/>
            </p:cNvSpPr>
            <p:nvPr/>
          </p:nvSpPr>
          <p:spPr bwMode="auto">
            <a:xfrm>
              <a:off x="7091396" y="4535620"/>
              <a:ext cx="777875" cy="3968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scale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042" name="Text Box 18"/>
            <p:cNvSpPr txBox="1">
              <a:spLocks noChangeArrowheads="1"/>
            </p:cNvSpPr>
            <p:nvPr/>
          </p:nvSpPr>
          <p:spPr bwMode="auto">
            <a:xfrm>
              <a:off x="6554821" y="2970346"/>
              <a:ext cx="361950" cy="6413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3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*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043" name="Text Box 19"/>
            <p:cNvSpPr txBox="1">
              <a:spLocks noChangeArrowheads="1"/>
            </p:cNvSpPr>
            <p:nvPr/>
          </p:nvSpPr>
          <p:spPr bwMode="auto">
            <a:xfrm>
              <a:off x="5456271" y="4857760"/>
              <a:ext cx="1314784" cy="70788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%</a:t>
              </a:r>
              <a:r>
                <a:rPr kumimoji="1" lang="en-US" altLang="ja-JP" sz="20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esp</a:t>
              </a:r>
              <a:r>
                <a:rPr kumimoji="1" lang="ja-JP" alt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は</a:t>
              </a:r>
              <a:endParaRPr kumimoji="1" lang="en-US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ja-JP" altLang="en-US" sz="2000" dirty="0" smtClean="0">
                  <a:latin typeface="Arial" pitchFamily="34" charset="0"/>
                  <a:ea typeface="ＭＳ Ｐゴシック" pitchFamily="50" charset="-128"/>
                </a:rPr>
                <a:t>使えない．</a:t>
              </a:r>
              <a:endParaRPr kumimoji="1" lang="en-US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20" name="Text Box 19"/>
            <p:cNvSpPr txBox="1">
              <a:spLocks noChangeArrowheads="1"/>
            </p:cNvSpPr>
            <p:nvPr/>
          </p:nvSpPr>
          <p:spPr bwMode="auto">
            <a:xfrm>
              <a:off x="6971992" y="4872070"/>
              <a:ext cx="1268296" cy="70788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ja-JP" altLang="en-US" sz="2000" dirty="0" smtClean="0">
                  <a:latin typeface="Arial" pitchFamily="34" charset="0"/>
                  <a:ea typeface="ＭＳ Ｐゴシック" pitchFamily="50" charset="-128"/>
                </a:rPr>
                <a:t>デフォルト</a:t>
              </a:r>
              <a:endParaRPr lang="en-US" altLang="ja-JP" sz="2000" dirty="0" smtClean="0">
                <a:latin typeface="Arial" pitchFamily="34" charset="0"/>
                <a:ea typeface="ＭＳ Ｐゴシック" pitchFamily="50" charset="-128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ja-JP" altLang="en-US" sz="2000" dirty="0" smtClean="0">
                  <a:latin typeface="Arial" pitchFamily="34" charset="0"/>
                  <a:ea typeface="ＭＳ Ｐゴシック" pitchFamily="50" charset="-128"/>
                </a:rPr>
                <a:t>は</a:t>
              </a:r>
              <a:r>
                <a:rPr lang="en-US" altLang="ja-JP" sz="2000" dirty="0" smtClean="0">
                  <a:latin typeface="Arial" pitchFamily="34" charset="0"/>
                  <a:ea typeface="ＭＳ Ｐゴシック" pitchFamily="50" charset="-128"/>
                </a:rPr>
                <a:t>1</a:t>
              </a:r>
              <a:r>
                <a:rPr lang="ja-JP" altLang="en-US" sz="2000" dirty="0" err="1" smtClean="0">
                  <a:latin typeface="Arial" pitchFamily="34" charset="0"/>
                  <a:ea typeface="ＭＳ Ｐゴシック" pitchFamily="50" charset="-128"/>
                </a:rPr>
                <a:t>．</a:t>
              </a:r>
              <a:endParaRPr kumimoji="1" lang="en-US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21" name="Text Box 10"/>
            <p:cNvSpPr txBox="1">
              <a:spLocks noChangeArrowheads="1"/>
            </p:cNvSpPr>
            <p:nvPr/>
          </p:nvSpPr>
          <p:spPr bwMode="auto">
            <a:xfrm>
              <a:off x="1857356" y="2935428"/>
              <a:ext cx="392113" cy="5191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=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22" name="Text Box 10"/>
            <p:cNvSpPr txBox="1">
              <a:spLocks noChangeArrowheads="1"/>
            </p:cNvSpPr>
            <p:nvPr/>
          </p:nvSpPr>
          <p:spPr bwMode="auto">
            <a:xfrm>
              <a:off x="785786" y="2863990"/>
              <a:ext cx="1071570" cy="70788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ja-JP" altLang="en-US" sz="2000" dirty="0" smtClean="0">
                  <a:latin typeface="Arial" pitchFamily="34" charset="0"/>
                  <a:ea typeface="ＭＳ Ｐゴシック" pitchFamily="50" charset="-128"/>
                </a:rPr>
                <a:t>メモリ</a:t>
              </a:r>
              <a:r>
                <a:rPr lang="en-US" altLang="ja-JP" sz="2000" dirty="0" smtClean="0">
                  <a:latin typeface="Arial" pitchFamily="34" charset="0"/>
                  <a:ea typeface="ＭＳ Ｐゴシック" pitchFamily="50" charset="-128"/>
                </a:rPr>
                <a:t/>
              </a:r>
              <a:br>
                <a:rPr lang="en-US" altLang="ja-JP" sz="2000" dirty="0" smtClean="0">
                  <a:latin typeface="Arial" pitchFamily="34" charset="0"/>
                  <a:ea typeface="ＭＳ Ｐゴシック" pitchFamily="50" charset="-128"/>
                </a:rPr>
              </a:br>
              <a:r>
                <a:rPr lang="ja-JP" altLang="en-US" sz="2000" dirty="0" smtClean="0">
                  <a:latin typeface="Arial" pitchFamily="34" charset="0"/>
                  <a:ea typeface="ＭＳ Ｐゴシック" pitchFamily="50" charset="-128"/>
                </a:rPr>
                <a:t>アドレス</a:t>
              </a:r>
              <a:endParaRPr kumimoji="1" lang="ja-JP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23" name="Text Box 13"/>
            <p:cNvSpPr txBox="1">
              <a:spLocks noChangeArrowheads="1"/>
            </p:cNvSpPr>
            <p:nvPr/>
          </p:nvSpPr>
          <p:spPr bwMode="auto">
            <a:xfrm>
              <a:off x="2962815" y="1000108"/>
              <a:ext cx="4180953" cy="70788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ja-JP" altLang="en-US" sz="2000" dirty="0" smtClean="0">
                  <a:latin typeface="Arial" pitchFamily="34" charset="0"/>
                  <a:ea typeface="ＭＳ Ｐゴシック" pitchFamily="50" charset="-128"/>
                </a:rPr>
                <a:t>メモリ参照で指定可能な値やレジスタ</a:t>
              </a:r>
              <a:endParaRPr lang="en-US" altLang="ja-JP" sz="2000" dirty="0" smtClean="0">
                <a:latin typeface="Arial" pitchFamily="34" charset="0"/>
                <a:ea typeface="ＭＳ Ｐゴシック" pitchFamily="50" charset="-128"/>
              </a:endParaRPr>
            </a:p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2000" dirty="0" smtClean="0">
                  <a:latin typeface="Arial" pitchFamily="34" charset="0"/>
                  <a:ea typeface="ＭＳ Ｐゴシック" pitchFamily="50" charset="-128"/>
                </a:rPr>
                <a:t>（</a:t>
              </a:r>
              <a:r>
                <a:rPr lang="en-US" altLang="ja-JP" sz="2000" dirty="0" smtClean="0">
                  <a:latin typeface="Arial" pitchFamily="34" charset="0"/>
                  <a:ea typeface="ＭＳ Ｐゴシック" pitchFamily="50" charset="-128"/>
                </a:rPr>
                <a:t>32</a:t>
              </a:r>
              <a:r>
                <a:rPr lang="ja-JP" altLang="en-US" sz="2000" dirty="0" smtClean="0">
                  <a:latin typeface="Arial" pitchFamily="34" charset="0"/>
                  <a:ea typeface="ＭＳ Ｐゴシック" pitchFamily="50" charset="-128"/>
                </a:rPr>
                <a:t>ビット保護モード</a:t>
              </a:r>
              <a:r>
                <a:rPr lang="ja-JP" altLang="en-US" sz="2000" dirty="0" smtClean="0">
                  <a:latin typeface="Arial" pitchFamily="34" charset="0"/>
                  <a:ea typeface="ＭＳ Ｐゴシック" pitchFamily="50" charset="-128"/>
                </a:rPr>
                <a:t>の場合）．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3578</TotalTime>
  <Words>298</Words>
  <PresentationFormat>画面に合わせる (4:3)</PresentationFormat>
  <Paragraphs>150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Office テーマ</vt:lpstr>
      <vt:lpstr>スライド 1</vt:lpstr>
      <vt:lpstr>スライド 2</vt:lpstr>
      <vt:lpstr>スライド 3</vt:lpstr>
      <vt:lpstr>スライド 4</vt:lpstr>
      <vt:lpstr>スライド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cp:lastModifiedBy>gondow</cp:lastModifiedBy>
  <cp:revision>25</cp:revision>
  <dcterms:modified xsi:type="dcterms:W3CDTF">2009-03-11T23:51:26Z</dcterms:modified>
</cp:coreProperties>
</file>